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</p:sldIdLst>
  <p:sldSz cx="9144000" cy="5143500" type="screen16x9"/>
  <p:notesSz cx="6858000" cy="9144000"/>
  <p:embeddedFontLst>
    <p:embeddedFont>
      <p:font typeface="Times" pitchFamily="18" charset="0"/>
      <p:regular r:id="rId43"/>
      <p:bold r:id="rId44"/>
      <p:italic r:id="rId45"/>
      <p:boldItalic r:id="rId46"/>
    </p:embeddedFont>
    <p:embeddedFont>
      <p:font typeface="Spectral" charset="-52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3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E29B612-98D1-4C42-B90F-9B4888CC9C36}">
  <a:tblStyle styleId="{CE29B612-98D1-4C42-B90F-9B4888CC9C3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99116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3622e784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3622e784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3622e784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3622e784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33622e784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33622e784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3622e7842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3622e7842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3622e784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3622e784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33622e7842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33622e7842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33622e7842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33622e7842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92cbfda8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92cbfda8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92cbfda8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92cbfda8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392cbfda8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392cbfda8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16cc1cb3895846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16cc1cb3895846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2fc6c4cc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2fc6c4cc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2fc6c4cc0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2fc6c4cc0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2fc6c4cc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2fc6c4cc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92cbfda8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392cbfda8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392cbfda8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392cbfda8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392cbfda8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392cbfda8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392cbfda8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392cbfda8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949fe7cf66a8e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949fe7cf66a8e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392cbfda8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392cbfda8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392cbfda8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392cbfda8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1c894572cf61a35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1c894572cf61a35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392cbfda8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392cbfda8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3ef42911a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3ef42911a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33ef42911a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33ef42911a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42fc6c4cc0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342fc6c4cc0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342fc6c4cc0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342fc6c4cc0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3f055049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3f055049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42fc6c4cc0_0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42fc6c4cc0_0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42fc6c4cc0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342fc6c4cc0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4e629496410622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4e629496410622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16cc1cb38958469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16cc1cb38958469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f87fa0ded612ab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f87fa0ded612ab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42fc6c4cc0_0_5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42fc6c4cc0_0_5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33622e7842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33622e7842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637efece167db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637efece167db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33622e784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33622e784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3622e784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3622e784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3622e784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3622e784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265643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Управление внешних коммуникаций Министерства</a:t>
            </a:r>
            <a:endParaRPr sz="40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экономического развития РФ </a:t>
            </a:r>
            <a:endParaRPr sz="40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61078" y="4173873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Spectral"/>
                <a:ea typeface="Spectral"/>
                <a:cs typeface="Spectral"/>
                <a:sym typeface="Spectral"/>
              </a:rPr>
              <a:t>Работу выполняют:</a:t>
            </a:r>
            <a:endParaRPr dirty="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Spectral"/>
                <a:ea typeface="Spectral"/>
                <a:cs typeface="Spectral"/>
                <a:sym typeface="Spectral"/>
              </a:rPr>
              <a:t>Ефимов Тимофей</a:t>
            </a:r>
            <a:endParaRPr dirty="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Spectral"/>
                <a:ea typeface="Spectral"/>
                <a:cs typeface="Spectral"/>
                <a:sym typeface="Spectral"/>
              </a:rPr>
              <a:t>Хисамутдинова Эмилия </a:t>
            </a:r>
            <a:endParaRPr dirty="0"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Spectral"/>
                <a:ea typeface="Spectral"/>
                <a:cs typeface="Spectral"/>
                <a:sym typeface="Spectral"/>
              </a:rPr>
              <a:t>Могушкова Фатима</a:t>
            </a:r>
            <a:endParaRPr dirty="0"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l="24613" r="23107"/>
          <a:stretch/>
        </p:blipFill>
        <p:spPr>
          <a:xfrm>
            <a:off x="7848450" y="0"/>
            <a:ext cx="1295550" cy="130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16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311700" y="213350"/>
            <a:ext cx="710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SWOT  анализ</a:t>
            </a: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body" idx="1"/>
          </p:nvPr>
        </p:nvSpPr>
        <p:spPr>
          <a:xfrm>
            <a:off x="311700" y="873950"/>
            <a:ext cx="77217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Сильные стороны (S):</a:t>
            </a:r>
            <a:endParaRPr sz="20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Организация имеет </a:t>
            </a: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надежные первоисточники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, которые обеспечивают ее инфоповодами. </a:t>
            </a: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Эксклюзивность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федерального значения</a:t>
            </a:r>
            <a:endParaRPr sz="2078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b="1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Государственная поддержка</a:t>
            </a:r>
            <a:endParaRPr sz="2078" b="1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Наличие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множества </a:t>
            </a: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разнообразных источников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для распространения информации на уровне страны. </a:t>
            </a:r>
            <a:endParaRPr sz="2078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Доступ к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государственным</a:t>
            </a: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данным и аналитикам</a:t>
            </a:r>
            <a:endParaRPr sz="2078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Высокий </a:t>
            </a:r>
            <a:r>
              <a:rPr lang="ru" sz="2078" b="1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доверия</a:t>
            </a:r>
            <a:r>
              <a:rPr lang="ru" sz="2078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и </a:t>
            </a:r>
            <a:r>
              <a:rPr lang="ru" sz="2078" b="1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поддержки</a:t>
            </a:r>
            <a:r>
              <a:rPr lang="ru" sz="2078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от населения </a:t>
            </a:r>
            <a:endParaRPr sz="2078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Внимание к комментариям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от посетителей наших медиаресурсов</a:t>
            </a:r>
            <a:endParaRPr sz="2078" dirty="0">
              <a:solidFill>
                <a:srgbClr val="134F5C"/>
              </a:solidFill>
              <a:highlight>
                <a:srgbClr val="E69138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Тщательная </a:t>
            </a:r>
            <a:r>
              <a:rPr lang="ru" sz="2078" b="1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проверка информации</a:t>
            </a:r>
            <a:r>
              <a:rPr lang="ru" sz="2078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перед публикацией в медиапространство</a:t>
            </a:r>
            <a:endParaRPr sz="2078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Высокоинтеллектуальный </a:t>
            </a: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пул журналистов.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Пул стабилен</a:t>
            </a:r>
            <a:endParaRPr sz="2078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Возможность каскадирования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федеральных </a:t>
            </a: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инфоповодов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в регионы, подведомственные организации, корпорации</a:t>
            </a:r>
            <a:endParaRPr sz="2078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Экспертный пул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федерального значения</a:t>
            </a:r>
            <a:endParaRPr sz="2078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Быстрый выход на пресс-службы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экспертов</a:t>
            </a:r>
            <a:endParaRPr sz="2078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Возможно </a:t>
            </a:r>
            <a:r>
              <a:rPr lang="ru" sz="2078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выдавать журналисту материал “под ключ” </a:t>
            </a:r>
            <a:r>
              <a:rPr lang="ru" sz="2078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 цитатами ФОИВ и экспертными комментариями </a:t>
            </a:r>
            <a:endParaRPr sz="2078" dirty="0">
              <a:solidFill>
                <a:srgbClr val="134F5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093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2078" b="1" dirty="0" smtClean="0">
                <a:solidFill>
                  <a:srgbClr val="134F5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Установление информационного </a:t>
            </a:r>
            <a:r>
              <a:rPr lang="ru" sz="2078" b="1" dirty="0">
                <a:solidFill>
                  <a:srgbClr val="134F5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Эмбарго</a:t>
            </a:r>
            <a:endParaRPr sz="2562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5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-4398150" y="-554975"/>
            <a:ext cx="475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311700" y="213350"/>
            <a:ext cx="710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SWOT  анализ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311700" y="873950"/>
            <a:ext cx="7721700" cy="41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Слабые стороны (W):</a:t>
            </a:r>
            <a:endParaRPr sz="20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Ответы на запросы СМИ занимают много времени</a:t>
            </a:r>
            <a:endParaRPr sz="1915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Недостаточное количество ресурсов</a:t>
            </a:r>
            <a:r>
              <a:rPr lang="ru" sz="1915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для полноценного внедрения искусственного интеллекта</a:t>
            </a:r>
            <a:endParaRPr sz="1915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Недостаточно оперативное реагирование</a:t>
            </a:r>
            <a:r>
              <a:rPr lang="ru" sz="1915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на кризисные ситуации  </a:t>
            </a:r>
            <a:endParaRPr sz="1915" dirty="0">
              <a:solidFill>
                <a:srgbClr val="134F5C"/>
              </a:solidFill>
              <a:highlight>
                <a:srgbClr val="EA9999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Отсутствие возможности информирования иностранной аудитории</a:t>
            </a:r>
            <a:endParaRPr sz="1915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Недостаточное кол-во источников</a:t>
            </a:r>
            <a:r>
              <a:rPr lang="ru" sz="1915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для распространения информации на уровне Международных коммуникаций</a:t>
            </a:r>
            <a:endParaRPr sz="1915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Небольшая оплата труда</a:t>
            </a:r>
            <a:r>
              <a:rPr lang="ru" sz="1915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пиар специалистов( на госслужбе)</a:t>
            </a:r>
            <a:endParaRPr sz="1915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Небольшая аудитория</a:t>
            </a:r>
            <a:r>
              <a:rPr lang="ru" sz="1915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в социальных сетях </a:t>
            </a:r>
            <a:endParaRPr sz="1915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b="1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Длительное согласование</a:t>
            </a:r>
            <a:r>
              <a:rPr lang="ru" sz="1915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итоговых материалов</a:t>
            </a:r>
            <a:endParaRPr sz="1915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Нет приоритизации</a:t>
            </a:r>
            <a:r>
              <a:rPr lang="ru" sz="1915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у руководства министерства на запросы сми</a:t>
            </a:r>
            <a:endParaRPr sz="1915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Низкое качество спикеров,  а также небольшое количество хороших спикеров в ФОИВ</a:t>
            </a:r>
            <a:endParaRPr sz="1915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Разрозненные пути получения правок на любые материалы</a:t>
            </a:r>
            <a:endParaRPr sz="1915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Зацикленность экспертов</a:t>
            </a:r>
            <a:r>
              <a:rPr lang="ru" sz="1915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на устаревших методах распространения информации</a:t>
            </a:r>
            <a:endParaRPr sz="1915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3734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ct val="100000"/>
              <a:buFont typeface="Spectral"/>
              <a:buAutoNum type="arabicPeriod"/>
            </a:pPr>
            <a:r>
              <a:rPr lang="ru" sz="1915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Слабая обратная связь с целевой аудиторией</a:t>
            </a:r>
            <a:endParaRPr sz="1915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83" dirty="0">
              <a:solidFill>
                <a:srgbClr val="134F5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5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-4398150" y="-554975"/>
            <a:ext cx="475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>
            <a:spLocks noGrp="1"/>
          </p:cNvSpPr>
          <p:nvPr>
            <p:ph type="title"/>
          </p:nvPr>
        </p:nvSpPr>
        <p:spPr>
          <a:xfrm>
            <a:off x="311700" y="213350"/>
            <a:ext cx="710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SWOT  анализ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311700" y="742225"/>
            <a:ext cx="7721700" cy="22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Возможности (О):</a:t>
            </a: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Развитие цифровых технологий в области ИИ и нейросетей</a:t>
            </a:r>
            <a:endParaRPr sz="1200" b="1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Переход организаций на единые платформы </a:t>
            </a: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u="sng" dirty="0">
                <a:solidFill>
                  <a:srgbClr val="134F5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Укрепление международных связей</a:t>
            </a:r>
            <a:endParaRPr sz="1200" b="1" u="sng" dirty="0">
              <a:solidFill>
                <a:srgbClr val="134F5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dirty="0">
                <a:solidFill>
                  <a:srgbClr val="134F5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Популярность чат-ботов в Tg</a:t>
            </a:r>
            <a:endParaRPr sz="1200" b="1" dirty="0">
              <a:solidFill>
                <a:srgbClr val="134F5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dirty="0">
                <a:solidFill>
                  <a:srgbClr val="134F5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Прирост иностранного населения</a:t>
            </a:r>
            <a:endParaRPr sz="1200" b="1" dirty="0">
              <a:solidFill>
                <a:srgbClr val="134F5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dirty="0">
                <a:solidFill>
                  <a:srgbClr val="134F5C"/>
                </a:solidFill>
                <a:highlight>
                  <a:srgbClr val="FFFFFF"/>
                </a:highlight>
                <a:latin typeface="Spectral"/>
                <a:ea typeface="Spectral"/>
                <a:cs typeface="Spectral"/>
                <a:sym typeface="Spectral"/>
              </a:rPr>
              <a:t>Постоянные изменения в экономической сфере</a:t>
            </a:r>
            <a:endParaRPr sz="1200" b="1" dirty="0">
              <a:solidFill>
                <a:srgbClr val="134F5C"/>
              </a:solidFill>
              <a:highlight>
                <a:srgbClr val="FFFFFF"/>
              </a:highlight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Привлечение частных инвестиций, развитие механизмов государственного частного партнерства.</a:t>
            </a: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endParaRPr sz="8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85" name="Google Shape;185;p24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5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4"/>
          <p:cNvSpPr txBox="1"/>
          <p:nvPr/>
        </p:nvSpPr>
        <p:spPr>
          <a:xfrm>
            <a:off x="-4398150" y="-554975"/>
            <a:ext cx="475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311700" y="2870275"/>
            <a:ext cx="7893900" cy="2252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Угрозы (Т):</a:t>
            </a: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Большое количество недостоверной информации в медиапространстве </a:t>
            </a:r>
            <a:endParaRPr sz="1200" b="1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Новые изменения в законодательстве могут ограничить возможности для внешних коммуникаций.</a:t>
            </a: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Снижение интереса и доверия среди аудитории (за счет большей актуальности, своевременности  и достоверности выпускаемых новостей  у конкурентов)</a:t>
            </a: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Растущее число кибератак с целью кражи конфиденциальных данных</a:t>
            </a: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200"/>
              <a:buFont typeface="Spectral"/>
              <a:buAutoNum type="arabicPeriod"/>
            </a:pPr>
            <a:r>
              <a:rPr lang="ru" sz="1200" b="1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Смена интереса населения к потребляемому контенту в более упрощенные варианты (instagram (запрещен на территории РФ) reels, tik-tok)</a:t>
            </a:r>
            <a:endParaRPr sz="1200" b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5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5"/>
          <p:cNvSpPr txBox="1"/>
          <p:nvPr/>
        </p:nvSpPr>
        <p:spPr>
          <a:xfrm>
            <a:off x="-4398150" y="-554975"/>
            <a:ext cx="475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96" name="Google Shape;196;p25"/>
          <p:cNvSpPr/>
          <p:nvPr/>
        </p:nvSpPr>
        <p:spPr>
          <a:xfrm>
            <a:off x="169200" y="831100"/>
            <a:ext cx="3930900" cy="4073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SO</a:t>
            </a:r>
            <a:endParaRPr sz="18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100"/>
              <a:buFont typeface="Spectral"/>
              <a:buChar char="●"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Внедрение ИИ с целью отслеживания и мониторинга событий и регулярного обновления аналитических материалов и отчетов. (S4O1)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100"/>
              <a:buFont typeface="Spectral"/>
              <a:buChar char="●"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Внедрение механизмов для оперативного получения и анализа обратной связи от целевых групп.(O1S6)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100"/>
              <a:buFont typeface="Spectral"/>
              <a:buChar char="●"/>
            </a:pPr>
            <a:r>
              <a:rPr lang="ru" sz="1100" b="1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Переход на генерацию текста для более быстрого и точного составления речи для вышестоящих лиц (O1S2S3)</a:t>
            </a:r>
            <a:endParaRPr sz="1100" b="1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100"/>
              <a:buFont typeface="Spectral"/>
              <a:buChar char="●"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Ускорение реализации проектов за счет государственного частного партнерства (O7S2)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100"/>
              <a:buFont typeface="Spectral"/>
              <a:buChar char="●"/>
            </a:pPr>
            <a:r>
              <a:rPr lang="ru" sz="1100" b="1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Создание телеграм-бота для получения обратной связи, комментариев и аналитических данных о нашей деятельности. (S5S6O4)</a:t>
            </a:r>
            <a:endParaRPr sz="1100" b="1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100"/>
              <a:buFont typeface="Spectral"/>
              <a:buChar char="●"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Обмен опытом и лучшими практиками c ФОИВ (S4O7)</a:t>
            </a:r>
            <a:endParaRPr sz="9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7" name="Google Shape;197;p25"/>
          <p:cNvSpPr/>
          <p:nvPr/>
        </p:nvSpPr>
        <p:spPr>
          <a:xfrm>
            <a:off x="4221625" y="831100"/>
            <a:ext cx="3862500" cy="4073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WO</a:t>
            </a:r>
            <a:endParaRPr sz="17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500"/>
              <a:buFont typeface="Spectral"/>
              <a:buChar char="●"/>
            </a:pPr>
            <a:r>
              <a:rPr lang="ru" sz="1600" b="1" dirty="0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Создание корпоративного приложения для того чтобы </a:t>
            </a:r>
            <a:r>
              <a:rPr lang="ru" sz="1600" b="1" dirty="0" smtClean="0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наладить внутренние </a:t>
            </a:r>
            <a:r>
              <a:rPr lang="ru" sz="1600" b="1" dirty="0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процессы организации (O1W3W8)</a:t>
            </a:r>
            <a:endParaRPr sz="1600" b="1" dirty="0">
              <a:solidFill>
                <a:srgbClr val="C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Spectral"/>
              <a:buChar char="●"/>
            </a:pPr>
            <a:r>
              <a:rPr lang="ru" sz="16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Развитие на новых иностранных площадках, соблюдающих требования законодательства РФ (O4W7)</a:t>
            </a:r>
            <a:endParaRPr sz="16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300"/>
              <a:buFont typeface="Spectral"/>
              <a:buChar char="●"/>
            </a:pPr>
            <a:r>
              <a:rPr lang="ru" sz="16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Создание мультиязычного контента для охвата международной аудитории (O5W4)</a:t>
            </a:r>
            <a:r>
              <a:rPr lang="ru" sz="15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6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0" y="0"/>
            <a:ext cx="820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ПОЭЛЕМЕНТНЫЙ SWOT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6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5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-4398150" y="-554975"/>
            <a:ext cx="475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186073" y="890850"/>
            <a:ext cx="3827100" cy="3319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ST</a:t>
            </a:r>
            <a:endParaRPr sz="16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27940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800"/>
              <a:buFont typeface="Spectral"/>
              <a:buChar char="●"/>
            </a:pP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Усилить присутствие в разрешенных соц.сетях (VK, Telegram), развить собственные цифровые платформы и приложения для распространения информации (S3T1)</a:t>
            </a: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2794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800"/>
              <a:buFont typeface="Spectral"/>
              <a:buChar char="●"/>
            </a:pP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Размещение информации и материалов управления на государственных сервисах  (S3T1)</a:t>
            </a: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27940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800"/>
              <a:buFont typeface="Spectral"/>
              <a:buChar char="●"/>
            </a:pP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Использование инфографики, видеороликов и других визуальных форматов для упрощения восприятия сложной информации (</a:t>
            </a:r>
            <a:r>
              <a:rPr lang="ru" sz="1200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T5S7</a:t>
            </a: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) </a:t>
            </a:r>
            <a:endParaRPr sz="12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27940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800"/>
              <a:buFont typeface="Spectral"/>
              <a:buChar char="●"/>
            </a:pPr>
            <a:r>
              <a:rPr lang="ru" sz="12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Улучшение качества проверок информации (T1S8)</a:t>
            </a:r>
            <a:endParaRPr sz="8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4201111" y="890850"/>
            <a:ext cx="3827100" cy="3319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WТ</a:t>
            </a:r>
            <a:endParaRPr sz="18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Spectral"/>
              <a:buChar char="●"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Участие в форумах и общественных мероприятиях, организация слушаний для аудитории.(T3W13)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Spectral"/>
              <a:buChar char="●"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Реклама на государственных официальных порталах (T2W7)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Spectral"/>
              <a:buChar char="●"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Добавление интерактивного контента (W7T3)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Spectral"/>
              <a:buChar char="●"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Ускорение донесения информации до аудитории(W2W3T3)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Spectral"/>
              <a:buChar char="●"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Представление министерства на выставках и форумах (W13T3)</a:t>
            </a:r>
            <a:endParaRPr sz="15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117425" y="0"/>
            <a:ext cx="2893200" cy="11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Дерево целей</a:t>
            </a: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22" name="Google Shape;222;p28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8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8"/>
          <p:cNvSpPr/>
          <p:nvPr/>
        </p:nvSpPr>
        <p:spPr>
          <a:xfrm>
            <a:off x="2731075" y="965025"/>
            <a:ext cx="2360400" cy="112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РАЗВИТЬ ВЛИЯНИЕ В ОТРАСЛИ, УКРЕПИТЬ ПОЗИЦИИ НА РЫНКЕ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6" name="Google Shape;226;p28"/>
          <p:cNvSpPr/>
          <p:nvPr/>
        </p:nvSpPr>
        <p:spPr>
          <a:xfrm>
            <a:off x="3964675" y="2461025"/>
            <a:ext cx="1988100" cy="1662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СОВЕРШЕНСТВОВАНИЕ И УСКОРЕНИЕ ОБРАБОТКИ, ПОДГОТОВКИ И РАСПРОСТРАНЕНИЯ ИНФОРМАЦИОННОГО МАТЕРИАЛА ОРГАНИЗАЦИИ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7" name="Google Shape;227;p28"/>
          <p:cNvSpPr/>
          <p:nvPr/>
        </p:nvSpPr>
        <p:spPr>
          <a:xfrm>
            <a:off x="5991825" y="2461159"/>
            <a:ext cx="1988100" cy="16620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РАСШИРЕНИЕ ПАРТНЕРСКИХ СВЯЗЕЙ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8" name="Google Shape;228;p28"/>
          <p:cNvSpPr/>
          <p:nvPr/>
        </p:nvSpPr>
        <p:spPr>
          <a:xfrm>
            <a:off x="2041050" y="2461149"/>
            <a:ext cx="1884600" cy="16620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ПОВЫШЕНИЕ РЕПУТАЦИИ И ДОВЕРИЯ К ОРГАНИЗАЦИИ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9" name="Google Shape;229;p28"/>
          <p:cNvSpPr/>
          <p:nvPr/>
        </p:nvSpPr>
        <p:spPr>
          <a:xfrm>
            <a:off x="117425" y="2461024"/>
            <a:ext cx="1884600" cy="1662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УСИЛЕНИЕ ИНФОРМАЦИОННОГО ПРИСУТСТВИЯ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30" name="Google Shape;230;p28"/>
          <p:cNvCxnSpPr>
            <a:stCxn id="225" idx="1"/>
            <a:endCxn id="229" idx="0"/>
          </p:cNvCxnSpPr>
          <p:nvPr/>
        </p:nvCxnSpPr>
        <p:spPr>
          <a:xfrm flipH="1">
            <a:off x="1059775" y="1525575"/>
            <a:ext cx="1671300" cy="9354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28"/>
          <p:cNvCxnSpPr>
            <a:stCxn id="225" idx="2"/>
            <a:endCxn id="228" idx="0"/>
          </p:cNvCxnSpPr>
          <p:nvPr/>
        </p:nvCxnSpPr>
        <p:spPr>
          <a:xfrm flipH="1">
            <a:off x="2983375" y="2086125"/>
            <a:ext cx="927900" cy="3750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8"/>
          <p:cNvCxnSpPr>
            <a:stCxn id="225" idx="2"/>
            <a:endCxn id="226" idx="0"/>
          </p:cNvCxnSpPr>
          <p:nvPr/>
        </p:nvCxnSpPr>
        <p:spPr>
          <a:xfrm>
            <a:off x="3911275" y="2086125"/>
            <a:ext cx="1047600" cy="3750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8"/>
          <p:cNvCxnSpPr>
            <a:stCxn id="225" idx="3"/>
            <a:endCxn id="227" idx="0"/>
          </p:cNvCxnSpPr>
          <p:nvPr/>
        </p:nvCxnSpPr>
        <p:spPr>
          <a:xfrm>
            <a:off x="5091475" y="1525575"/>
            <a:ext cx="1894500" cy="9357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9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9"/>
          <p:cNvSpPr/>
          <p:nvPr/>
        </p:nvSpPr>
        <p:spPr>
          <a:xfrm>
            <a:off x="2957450" y="529799"/>
            <a:ext cx="1884600" cy="1662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УСИЛЕНИЕ ИНФОРМАЦИОННОГО ПРИСУТСТВИЯ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1004975" y="2742800"/>
            <a:ext cx="2360400" cy="112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РАСПРОСТРАНЕНИЕ НАШЕГО БРЕНДА В ЦИФРОВОМ СЕКТОРЕ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3" name="Google Shape;243;p29"/>
          <p:cNvSpPr/>
          <p:nvPr/>
        </p:nvSpPr>
        <p:spPr>
          <a:xfrm>
            <a:off x="4351575" y="2742800"/>
            <a:ext cx="2360400" cy="112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РАЗВИТИЕ ОФИЦИАЛЬНЫХ АККАУНТОВ В СОЦ. СЕТЯХ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44" name="Google Shape;244;p29"/>
          <p:cNvCxnSpPr>
            <a:stCxn id="241" idx="1"/>
            <a:endCxn id="242" idx="0"/>
          </p:cNvCxnSpPr>
          <p:nvPr/>
        </p:nvCxnSpPr>
        <p:spPr>
          <a:xfrm flipH="1">
            <a:off x="2185250" y="1360799"/>
            <a:ext cx="772200" cy="13821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29"/>
          <p:cNvCxnSpPr>
            <a:stCxn id="241" idx="3"/>
            <a:endCxn id="243" idx="0"/>
          </p:cNvCxnSpPr>
          <p:nvPr/>
        </p:nvCxnSpPr>
        <p:spPr>
          <a:xfrm>
            <a:off x="4842050" y="1360799"/>
            <a:ext cx="689700" cy="13821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29"/>
          <p:cNvCxnSpPr/>
          <p:nvPr/>
        </p:nvCxnSpPr>
        <p:spPr>
          <a:xfrm rot="10800000" flipH="1">
            <a:off x="3889400" y="2174"/>
            <a:ext cx="1800" cy="5193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/>
          <p:nvPr/>
        </p:nvSpPr>
        <p:spPr>
          <a:xfrm>
            <a:off x="2957450" y="529799"/>
            <a:ext cx="1884600" cy="1662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УСИЛЕНИЕ ИНФОРМАЦИОННОГО ПРИСУТСТВИЯ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1036800" y="2422075"/>
            <a:ext cx="2360400" cy="112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ОБЕСПЕЧЕНИЕ ПРОЗРАЧНОСТИ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4383400" y="2422075"/>
            <a:ext cx="2360400" cy="112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ПОВЫСИТЬ ТЕНДЕНЦИЮ НА ДОСТОВЕРНОСТЬ НОВОСТЕЙ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57" name="Google Shape;257;p30"/>
          <p:cNvCxnSpPr>
            <a:stCxn id="254" idx="1"/>
            <a:endCxn id="255" idx="0"/>
          </p:cNvCxnSpPr>
          <p:nvPr/>
        </p:nvCxnSpPr>
        <p:spPr>
          <a:xfrm flipH="1">
            <a:off x="2217050" y="1360799"/>
            <a:ext cx="740400" cy="10614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0"/>
          <p:cNvCxnSpPr>
            <a:stCxn id="254" idx="3"/>
            <a:endCxn id="256" idx="0"/>
          </p:cNvCxnSpPr>
          <p:nvPr/>
        </p:nvCxnSpPr>
        <p:spPr>
          <a:xfrm>
            <a:off x="4842050" y="1360799"/>
            <a:ext cx="721500" cy="10614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0"/>
          <p:cNvCxnSpPr/>
          <p:nvPr/>
        </p:nvCxnSpPr>
        <p:spPr>
          <a:xfrm rot="10800000" flipH="1">
            <a:off x="3889400" y="2174"/>
            <a:ext cx="1800" cy="5193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0" name="Google Shape;260;p30"/>
          <p:cNvSpPr/>
          <p:nvPr/>
        </p:nvSpPr>
        <p:spPr>
          <a:xfrm>
            <a:off x="2957450" y="529799"/>
            <a:ext cx="1884600" cy="16620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ПОВЫШЕНИЕ РЕПУТАЦИИ И ДОВЕРИЯ К ОРГАНИЗАЦИИ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61" name="Google Shape;261;p30"/>
          <p:cNvSpPr/>
          <p:nvPr/>
        </p:nvSpPr>
        <p:spPr>
          <a:xfrm>
            <a:off x="2710100" y="3773450"/>
            <a:ext cx="2360400" cy="112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УЛУЧШЕНИЕ ОБРАТНОЙ СВЯЗИ С ОБЩЕСТВЕННОСТЬЮ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62" name="Google Shape;262;p30"/>
          <p:cNvCxnSpPr>
            <a:stCxn id="260" idx="2"/>
            <a:endCxn id="261" idx="0"/>
          </p:cNvCxnSpPr>
          <p:nvPr/>
        </p:nvCxnSpPr>
        <p:spPr>
          <a:xfrm flipH="1">
            <a:off x="3890450" y="2191799"/>
            <a:ext cx="9300" cy="15816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1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1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2957450" y="529799"/>
            <a:ext cx="1884600" cy="1662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УСИЛЕНИЕ ИНФОРМАЦИОННОГО ПРИСУТСТВИЯ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1" name="Google Shape;271;p31"/>
          <p:cNvSpPr/>
          <p:nvPr/>
        </p:nvSpPr>
        <p:spPr>
          <a:xfrm>
            <a:off x="1004975" y="2742800"/>
            <a:ext cx="2360400" cy="112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ОПТИМИЗАЦИЯ ВНУТРЕННИХ ПРОЦЕССОВ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2" name="Google Shape;272;p31"/>
          <p:cNvSpPr/>
          <p:nvPr/>
        </p:nvSpPr>
        <p:spPr>
          <a:xfrm>
            <a:off x="4351575" y="2742800"/>
            <a:ext cx="2360400" cy="112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АВТОМАТИЗАЦИЯ ВНУТРЕННИХ ПРОЦЕССОВ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73" name="Google Shape;273;p31"/>
          <p:cNvCxnSpPr>
            <a:stCxn id="270" idx="1"/>
            <a:endCxn id="271" idx="0"/>
          </p:cNvCxnSpPr>
          <p:nvPr/>
        </p:nvCxnSpPr>
        <p:spPr>
          <a:xfrm flipH="1">
            <a:off x="2185250" y="1360799"/>
            <a:ext cx="772200" cy="13821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1"/>
          <p:cNvCxnSpPr>
            <a:stCxn id="270" idx="3"/>
            <a:endCxn id="272" idx="0"/>
          </p:cNvCxnSpPr>
          <p:nvPr/>
        </p:nvCxnSpPr>
        <p:spPr>
          <a:xfrm>
            <a:off x="4842050" y="1360799"/>
            <a:ext cx="689700" cy="13821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1"/>
          <p:cNvCxnSpPr/>
          <p:nvPr/>
        </p:nvCxnSpPr>
        <p:spPr>
          <a:xfrm rot="10800000" flipH="1">
            <a:off x="3889400" y="2174"/>
            <a:ext cx="1800" cy="5193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1"/>
          <p:cNvSpPr/>
          <p:nvPr/>
        </p:nvSpPr>
        <p:spPr>
          <a:xfrm>
            <a:off x="2905700" y="529800"/>
            <a:ext cx="1988100" cy="16620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СОВЕРШЕНСТВОВАНИЕ И УСКОРЕНИЕ ОБРАБОТКИ, ПОДГОТОВКИ И РАСПРОСТРАНЕНИЯ ИНФОРМАЦИОННОГО МАТЕРИАЛА ОРГАНИЗАЦИИ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2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2"/>
          <p:cNvSpPr/>
          <p:nvPr/>
        </p:nvSpPr>
        <p:spPr>
          <a:xfrm>
            <a:off x="2957450" y="529799"/>
            <a:ext cx="1884600" cy="16620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УСИЛЕНИЕ ИНФОРМАЦИОННОГО ПРИСУТСТВИЯ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5" name="Google Shape;285;p32"/>
          <p:cNvSpPr/>
          <p:nvPr/>
        </p:nvSpPr>
        <p:spPr>
          <a:xfrm>
            <a:off x="1004975" y="2742800"/>
            <a:ext cx="2360400" cy="112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УКРЕПЛЕНИЕ СОТРУДНИЧЕСТВА С ОРГАНИЗАЦИЯМИ, ЧАСТНЫМИ ПРЕДПРИЯТИЯМИ</a:t>
            </a:r>
            <a:endParaRPr sz="12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6" name="Google Shape;286;p32"/>
          <p:cNvSpPr/>
          <p:nvPr/>
        </p:nvSpPr>
        <p:spPr>
          <a:xfrm>
            <a:off x="4351575" y="2742800"/>
            <a:ext cx="2360400" cy="1121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УЧАСТИЕ В ПРОФЕССИОНАЛЬНЫХ МЕРОПРИЯТИЯХ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287" name="Google Shape;287;p32"/>
          <p:cNvCxnSpPr>
            <a:stCxn id="284" idx="1"/>
            <a:endCxn id="285" idx="0"/>
          </p:cNvCxnSpPr>
          <p:nvPr/>
        </p:nvCxnSpPr>
        <p:spPr>
          <a:xfrm flipH="1">
            <a:off x="2185250" y="1360799"/>
            <a:ext cx="772200" cy="13821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2"/>
          <p:cNvCxnSpPr>
            <a:stCxn id="284" idx="3"/>
            <a:endCxn id="286" idx="0"/>
          </p:cNvCxnSpPr>
          <p:nvPr/>
        </p:nvCxnSpPr>
        <p:spPr>
          <a:xfrm>
            <a:off x="4842050" y="1360799"/>
            <a:ext cx="689700" cy="13821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2"/>
          <p:cNvCxnSpPr/>
          <p:nvPr/>
        </p:nvCxnSpPr>
        <p:spPr>
          <a:xfrm rot="10800000" flipH="1">
            <a:off x="3889400" y="2174"/>
            <a:ext cx="1800" cy="5193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32"/>
          <p:cNvSpPr/>
          <p:nvPr/>
        </p:nvSpPr>
        <p:spPr>
          <a:xfrm>
            <a:off x="2905700" y="529809"/>
            <a:ext cx="1988100" cy="16620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РАСШИРЕНИЕ ПАРТНЕРСКИХ СВЯЗЕЙ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03275" y="149250"/>
            <a:ext cx="7895700" cy="484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Цель </a:t>
            </a:r>
            <a:r>
              <a:rPr lang="ru" sz="2100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проекта: </a:t>
            </a:r>
            <a:r>
              <a:rPr lang="ru" sz="2100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Совершенствование и </a:t>
            </a:r>
            <a:r>
              <a:rPr lang="ru" sz="210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ускорение деятельности </a:t>
            </a:r>
            <a:r>
              <a:rPr lang="ru" sz="2100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организации</a:t>
            </a:r>
            <a:endParaRPr sz="18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Задачи проекта:</a:t>
            </a:r>
            <a:endParaRPr sz="21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marR="3683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AutoNum type="arabicPeriod"/>
            </a:pPr>
            <a:r>
              <a:rPr lang="ru" sz="18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Моделирование и описание деятельности организации </a:t>
            </a:r>
            <a:endParaRPr sz="18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marR="3683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AutoNum type="arabicPeriod"/>
            </a:pPr>
            <a:r>
              <a:rPr lang="ru" sz="18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Сбор и анализ информации об объекте исследования </a:t>
            </a:r>
            <a:endParaRPr sz="18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marR="3683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AutoNum type="arabicPeriod"/>
            </a:pPr>
            <a:r>
              <a:rPr lang="ru" sz="18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Предварительная  диагностика организации</a:t>
            </a:r>
            <a:endParaRPr sz="18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marR="3683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AutoNum type="arabicPeriod"/>
            </a:pPr>
            <a:r>
              <a:rPr lang="ru" sz="18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Выбрать и аргументировать методологию моделирования</a:t>
            </a:r>
            <a:endParaRPr sz="18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AutoNum type="arabicPeriod"/>
            </a:pPr>
            <a:r>
              <a:rPr lang="ru" sz="18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Моделирование организационной структуры, процессов верхнего уровня, обобщенной модели деятельности</a:t>
            </a:r>
            <a:endParaRPr sz="18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AutoNum type="arabicPeriod"/>
            </a:pPr>
            <a:r>
              <a:rPr lang="ru" sz="18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Провести анализ бизнес-процесса и выделить основные проблемы, критерии его оптимизации</a:t>
            </a:r>
            <a:endParaRPr sz="25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3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5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3"/>
          <p:cNvSpPr txBox="1"/>
          <p:nvPr/>
        </p:nvSpPr>
        <p:spPr>
          <a:xfrm>
            <a:off x="-4398150" y="-554975"/>
            <a:ext cx="475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298" name="Google Shape;298;p33"/>
          <p:cNvGraphicFramePr/>
          <p:nvPr/>
        </p:nvGraphicFramePr>
        <p:xfrm>
          <a:off x="357450" y="786050"/>
          <a:ext cx="7695825" cy="4273146"/>
        </p:xfrm>
        <a:graphic>
          <a:graphicData uri="http://schemas.openxmlformats.org/drawingml/2006/table">
            <a:tbl>
              <a:tblPr>
                <a:noFill/>
                <a:tableStyleId>{CE29B612-98D1-4C42-B90F-9B4888CC9C36}</a:tableStyleId>
              </a:tblPr>
              <a:tblGrid>
                <a:gridCol w="2565275"/>
                <a:gridCol w="2565275"/>
                <a:gridCol w="2565275"/>
              </a:tblGrid>
              <a:tr h="5804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Цель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КПЭ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Стратегическая инициатива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</a:tr>
              <a:tr h="8445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Обеспечение прозрачности</a:t>
                      </a:r>
                      <a:endParaRPr sz="13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1.уровень доверия аудитории</a:t>
                      </a: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2.частота выпуска новостей 3.регулярность отчетности  </a:t>
                      </a: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Улучшение качества проверок информации</a:t>
                      </a: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108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Повысить тенденцию на достоверность новостей</a:t>
                      </a:r>
                      <a:endParaRPr sz="13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Количество правок в новости</a:t>
                      </a: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Внедрение ИИ </a:t>
                      </a: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078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Улучшение обратной связи с общественностью</a:t>
                      </a:r>
                      <a:endParaRPr sz="13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1.количество проработанных вопросов от аудитории 2.Улучшение показателей в опросах от аудитории</a:t>
                      </a: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Создание телеграм-бота для получения обратной связи</a:t>
                      </a: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516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Оптимизация внутренних процессов</a:t>
                      </a:r>
                      <a:endParaRPr sz="13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Время, сэкономленное на обработке запросов и коммуникациях.</a:t>
                      </a: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Разработка концепции корпоративного приложения</a:t>
                      </a:r>
                      <a:endParaRPr sz="13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99" name="Google Shape;299;p3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2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Детализация целей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4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5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 txBox="1"/>
          <p:nvPr/>
        </p:nvSpPr>
        <p:spPr>
          <a:xfrm>
            <a:off x="-4398150" y="-554975"/>
            <a:ext cx="475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308" name="Google Shape;308;p34"/>
          <p:cNvGraphicFramePr/>
          <p:nvPr>
            <p:extLst>
              <p:ext uri="{D42A27DB-BD31-4B8C-83A1-F6EECF244321}">
                <p14:modId xmlns:p14="http://schemas.microsoft.com/office/powerpoint/2010/main" val="1717194359"/>
              </p:ext>
            </p:extLst>
          </p:nvPr>
        </p:nvGraphicFramePr>
        <p:xfrm>
          <a:off x="357450" y="204850"/>
          <a:ext cx="7481775" cy="4888812"/>
        </p:xfrm>
        <a:graphic>
          <a:graphicData uri="http://schemas.openxmlformats.org/drawingml/2006/table">
            <a:tbl>
              <a:tblPr>
                <a:noFill/>
                <a:tableStyleId>{CE29B612-98D1-4C42-B90F-9B4888CC9C36}</a:tableStyleId>
              </a:tblPr>
              <a:tblGrid>
                <a:gridCol w="2398140"/>
                <a:gridCol w="2589710"/>
                <a:gridCol w="2493925"/>
              </a:tblGrid>
              <a:tr h="56994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Цель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КПЭ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Стратегическая инициатива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2C4C9"/>
                    </a:solidFill>
                  </a:tcPr>
                </a:tc>
              </a:tr>
              <a:tr h="56424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Автоматизация внутренних процессов</a:t>
                      </a:r>
                      <a:endParaRPr sz="1200"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Уровень </a:t>
                      </a:r>
                      <a:r>
                        <a:rPr lang="ru" sz="1200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автоматизации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Время,</a:t>
                      </a:r>
                      <a:r>
                        <a:rPr lang="ru" sz="1200" baseline="0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 сэкономленное на обработке зпросов</a:t>
                      </a:r>
                      <a:endParaRPr sz="1200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Внедрение ИИ</a:t>
                      </a:r>
                      <a:endParaRPr sz="12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08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Развитие соц.сетей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%</a:t>
                      </a:r>
                      <a:r>
                        <a:rPr lang="ru-RU" sz="1200" baseline="0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 увеличения охвата аудитории</a:t>
                      </a:r>
                      <a:endParaRPr lang="ru-RU" sz="1200" dirty="0" smtClean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200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Усилить присутствие в разрешенных соц.сетях (VK, Telegram)</a:t>
                      </a:r>
                      <a:endParaRPr sz="12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957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Распространение нашего бренда в  цифровом секторе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Количество запущенных </a:t>
                      </a:r>
                      <a:r>
                        <a:rPr lang="ru" sz="1200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кампаний</a:t>
                      </a:r>
                      <a:endParaRPr sz="1200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Запуск информации организации на</a:t>
                      </a:r>
                      <a:endParaRPr sz="12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государственных цифровых платформах</a:t>
                      </a:r>
                      <a:endParaRPr sz="12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08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Укрепление сотрудничества с организациями, частными предприятиями 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Количество реализованных проектов</a:t>
                      </a:r>
                      <a:endParaRPr sz="12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Обмен опытом и лучшими практиками c ФОИВ</a:t>
                      </a:r>
                      <a:endParaRPr sz="120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6088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Участие в профессиональных мероприятиях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Количество участий на мероприятия</a:t>
                      </a:r>
                      <a:endParaRPr sz="1200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Организация и участие в международных форумах,</a:t>
                      </a:r>
                      <a:endParaRPr sz="1200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отраслевых конференциях и т.п</a:t>
                      </a:r>
                      <a:endParaRPr sz="1200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"/>
          <p:cNvSpPr txBox="1"/>
          <p:nvPr/>
        </p:nvSpPr>
        <p:spPr>
          <a:xfrm>
            <a:off x="-4398150" y="-554975"/>
            <a:ext cx="475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32" name="Google Shape;313;p35"/>
          <p:cNvSpPr txBox="1">
            <a:spLocks noGrp="1"/>
          </p:cNvSpPr>
          <p:nvPr>
            <p:ph type="title"/>
          </p:nvPr>
        </p:nvSpPr>
        <p:spPr>
          <a:xfrm>
            <a:off x="311700" y="213350"/>
            <a:ext cx="7101900" cy="572700"/>
          </a:xfrm>
          <a:prstGeom prst="rect">
            <a:avLst/>
          </a:prstGeom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Система Сбалансированных Показателей	</a:t>
            </a:r>
            <a:endParaRPr/>
          </a:p>
        </p:txBody>
      </p:sp>
      <p:pic>
        <p:nvPicPr>
          <p:cNvPr id="33" name="Google Shape;314;p35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1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5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5" name="Google Shape;317;p35"/>
          <p:cNvGraphicFramePr/>
          <p:nvPr/>
        </p:nvGraphicFramePr>
        <p:xfrm>
          <a:off x="357450" y="832825"/>
          <a:ext cx="7435125" cy="414542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24500"/>
                <a:gridCol w="6110625"/>
              </a:tblGrid>
              <a:tr h="876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Обучение и развитие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191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Клиенты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FE2F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1083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Внутренние процессы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  <a:tr h="993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Финансы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EAD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" name="Google Shape;318;p35"/>
          <p:cNvSpPr/>
          <p:nvPr/>
        </p:nvSpPr>
        <p:spPr>
          <a:xfrm>
            <a:off x="1851000" y="1133075"/>
            <a:ext cx="2721000" cy="222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Развитие социальных сетей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" name="Google Shape;319;p35"/>
          <p:cNvSpPr/>
          <p:nvPr/>
        </p:nvSpPr>
        <p:spPr>
          <a:xfrm>
            <a:off x="4709850" y="1133075"/>
            <a:ext cx="2913300" cy="222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Участие в проф. мероприятиях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" name="Google Shape;320;p35"/>
          <p:cNvSpPr/>
          <p:nvPr/>
        </p:nvSpPr>
        <p:spPr>
          <a:xfrm>
            <a:off x="4645300" y="2544325"/>
            <a:ext cx="2721000" cy="222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Обеспечение прозрачности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" name="Google Shape;321;p35"/>
          <p:cNvSpPr/>
          <p:nvPr/>
        </p:nvSpPr>
        <p:spPr>
          <a:xfrm>
            <a:off x="4709850" y="1827550"/>
            <a:ext cx="2721000" cy="446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Улучшение обратной связи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 общественностью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0" name="Google Shape;322;p35"/>
          <p:cNvSpPr/>
          <p:nvPr/>
        </p:nvSpPr>
        <p:spPr>
          <a:xfrm>
            <a:off x="1743500" y="2373600"/>
            <a:ext cx="2721000" cy="39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Распространение нашего бренда в цифровом секторе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" name="Google Shape;323;p35"/>
          <p:cNvSpPr/>
          <p:nvPr/>
        </p:nvSpPr>
        <p:spPr>
          <a:xfrm>
            <a:off x="1919825" y="1829338"/>
            <a:ext cx="2721000" cy="3915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Повысить тенденцию на достоверность новостей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2" name="Google Shape;324;p35"/>
          <p:cNvSpPr/>
          <p:nvPr/>
        </p:nvSpPr>
        <p:spPr>
          <a:xfrm>
            <a:off x="1954100" y="3212750"/>
            <a:ext cx="2299800" cy="490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Оптимизация внутренних процессов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" name="Google Shape;325;p35"/>
          <p:cNvSpPr/>
          <p:nvPr/>
        </p:nvSpPr>
        <p:spPr>
          <a:xfrm>
            <a:off x="5220450" y="3203900"/>
            <a:ext cx="2210400" cy="490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Автоматизация внутренних процессов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" name="Google Shape;326;p35"/>
          <p:cNvSpPr/>
          <p:nvPr/>
        </p:nvSpPr>
        <p:spPr>
          <a:xfrm>
            <a:off x="4965150" y="4140475"/>
            <a:ext cx="2721000" cy="745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Укрепление сотрудничества с организациями и частными предприятиями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45" name="Google Shape;327;p35"/>
          <p:cNvCxnSpPr>
            <a:stCxn id="44" idx="0"/>
            <a:endCxn id="43" idx="2"/>
          </p:cNvCxnSpPr>
          <p:nvPr/>
        </p:nvCxnSpPr>
        <p:spPr>
          <a:xfrm rot="10800000">
            <a:off x="6325650" y="3694075"/>
            <a:ext cx="0" cy="4464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328;p35"/>
          <p:cNvCxnSpPr>
            <a:stCxn id="43" idx="1"/>
            <a:endCxn id="42" idx="3"/>
          </p:cNvCxnSpPr>
          <p:nvPr/>
        </p:nvCxnSpPr>
        <p:spPr>
          <a:xfrm flipH="1">
            <a:off x="4253850" y="3449000"/>
            <a:ext cx="966600" cy="90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329;p35"/>
          <p:cNvCxnSpPr>
            <a:endCxn id="38" idx="2"/>
          </p:cNvCxnSpPr>
          <p:nvPr/>
        </p:nvCxnSpPr>
        <p:spPr>
          <a:xfrm rot="10800000" flipH="1">
            <a:off x="4234000" y="2766625"/>
            <a:ext cx="1771800" cy="4698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330;p35"/>
          <p:cNvCxnSpPr>
            <a:stCxn id="43" idx="0"/>
          </p:cNvCxnSpPr>
          <p:nvPr/>
        </p:nvCxnSpPr>
        <p:spPr>
          <a:xfrm rot="10800000">
            <a:off x="6323550" y="2786900"/>
            <a:ext cx="2100" cy="4170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331;p35"/>
          <p:cNvCxnSpPr/>
          <p:nvPr/>
        </p:nvCxnSpPr>
        <p:spPr>
          <a:xfrm flipH="1">
            <a:off x="6039000" y="2285025"/>
            <a:ext cx="3900" cy="2595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332;p35"/>
          <p:cNvCxnSpPr/>
          <p:nvPr/>
        </p:nvCxnSpPr>
        <p:spPr>
          <a:xfrm>
            <a:off x="4624500" y="2201350"/>
            <a:ext cx="343500" cy="3402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333;p35"/>
          <p:cNvCxnSpPr/>
          <p:nvPr/>
        </p:nvCxnSpPr>
        <p:spPr>
          <a:xfrm rot="10800000">
            <a:off x="4476225" y="1368175"/>
            <a:ext cx="301500" cy="4596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334;p35"/>
          <p:cNvCxnSpPr>
            <a:stCxn id="39" idx="0"/>
          </p:cNvCxnSpPr>
          <p:nvPr/>
        </p:nvCxnSpPr>
        <p:spPr>
          <a:xfrm rot="10800000" flipH="1">
            <a:off x="6070350" y="1364650"/>
            <a:ext cx="3300" cy="4629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335;p35"/>
          <p:cNvCxnSpPr/>
          <p:nvPr/>
        </p:nvCxnSpPr>
        <p:spPr>
          <a:xfrm rot="10800000" flipH="1">
            <a:off x="7547100" y="1370925"/>
            <a:ext cx="16200" cy="27540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336;p35"/>
          <p:cNvCxnSpPr/>
          <p:nvPr/>
        </p:nvCxnSpPr>
        <p:spPr>
          <a:xfrm rot="10800000">
            <a:off x="7396000" y="2271725"/>
            <a:ext cx="9300" cy="9357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337;p35"/>
          <p:cNvCxnSpPr/>
          <p:nvPr/>
        </p:nvCxnSpPr>
        <p:spPr>
          <a:xfrm rot="10800000">
            <a:off x="1854225" y="1329800"/>
            <a:ext cx="4800" cy="1037700"/>
          </a:xfrm>
          <a:prstGeom prst="straightConnector1">
            <a:avLst/>
          </a:prstGeom>
          <a:noFill/>
          <a:ln w="2857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338;p35"/>
          <p:cNvCxnSpPr/>
          <p:nvPr/>
        </p:nvCxnSpPr>
        <p:spPr>
          <a:xfrm flipH="1">
            <a:off x="4551775" y="3256350"/>
            <a:ext cx="669900" cy="72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7" name="Google Shape;339;p35"/>
          <p:cNvCxnSpPr/>
          <p:nvPr/>
        </p:nvCxnSpPr>
        <p:spPr>
          <a:xfrm rot="10800000">
            <a:off x="4547850" y="2226800"/>
            <a:ext cx="3900" cy="10290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36"/>
          <p:cNvPicPr preferRelativeResize="0"/>
          <p:nvPr/>
        </p:nvPicPr>
        <p:blipFill rotWithShape="1">
          <a:blip r:embed="rId3">
            <a:alphaModFix/>
          </a:blip>
          <a:srcRect r="97060"/>
          <a:stretch/>
        </p:blipFill>
        <p:spPr>
          <a:xfrm>
            <a:off x="9049175" y="1996825"/>
            <a:ext cx="54075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6"/>
          <p:cNvSpPr txBox="1">
            <a:spLocks noGrp="1"/>
          </p:cNvSpPr>
          <p:nvPr>
            <p:ph type="title"/>
          </p:nvPr>
        </p:nvSpPr>
        <p:spPr>
          <a:xfrm>
            <a:off x="0" y="213350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VAD-диаграмма</a:t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>
            <a:off x="43300" y="1033700"/>
            <a:ext cx="5212500" cy="11874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6"/>
          <p:cNvSpPr/>
          <p:nvPr/>
        </p:nvSpPr>
        <p:spPr>
          <a:xfrm rot="-5400000">
            <a:off x="169000" y="1179000"/>
            <a:ext cx="740275" cy="88602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49" name="Google Shape;349;p36"/>
          <p:cNvSpPr/>
          <p:nvPr/>
        </p:nvSpPr>
        <p:spPr>
          <a:xfrm rot="-5400000">
            <a:off x="4331175" y="1092613"/>
            <a:ext cx="740850" cy="102307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0" name="Google Shape;350;p36"/>
          <p:cNvSpPr/>
          <p:nvPr/>
        </p:nvSpPr>
        <p:spPr>
          <a:xfrm rot="-5400000">
            <a:off x="3265375" y="1103875"/>
            <a:ext cx="740850" cy="102307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1" name="Google Shape;351;p36"/>
          <p:cNvSpPr/>
          <p:nvPr/>
        </p:nvSpPr>
        <p:spPr>
          <a:xfrm rot="-5400000">
            <a:off x="1157100" y="1118650"/>
            <a:ext cx="740850" cy="102307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2" name="Google Shape;352;p36"/>
          <p:cNvSpPr txBox="1"/>
          <p:nvPr/>
        </p:nvSpPr>
        <p:spPr>
          <a:xfrm>
            <a:off x="75825" y="1282200"/>
            <a:ext cx="9384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Развитие соцсетей</a:t>
            </a:r>
            <a:endParaRPr sz="12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3" name="Google Shape;353;p36"/>
          <p:cNvSpPr txBox="1"/>
          <p:nvPr/>
        </p:nvSpPr>
        <p:spPr>
          <a:xfrm>
            <a:off x="1050226" y="1203125"/>
            <a:ext cx="9867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Внедрение информационных технологий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4" name="Google Shape;354;p36"/>
          <p:cNvSpPr txBox="1"/>
          <p:nvPr/>
        </p:nvSpPr>
        <p:spPr>
          <a:xfrm>
            <a:off x="4147350" y="1130850"/>
            <a:ext cx="11085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Развитие каналов коммуникаций</a:t>
            </a:r>
            <a:endParaRPr sz="12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5" name="Google Shape;355;p36"/>
          <p:cNvSpPr txBox="1"/>
          <p:nvPr/>
        </p:nvSpPr>
        <p:spPr>
          <a:xfrm>
            <a:off x="3074438" y="1133425"/>
            <a:ext cx="1039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Отслеживание трендов и инноваций</a:t>
            </a:r>
            <a:endParaRPr sz="12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6" name="Google Shape;356;p36"/>
          <p:cNvSpPr/>
          <p:nvPr/>
        </p:nvSpPr>
        <p:spPr>
          <a:xfrm>
            <a:off x="5301749" y="1036500"/>
            <a:ext cx="3818700" cy="11874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 rot="-5400000">
            <a:off x="5449863" y="1150938"/>
            <a:ext cx="740850" cy="90642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8" name="Google Shape;358;p36"/>
          <p:cNvSpPr/>
          <p:nvPr/>
        </p:nvSpPr>
        <p:spPr>
          <a:xfrm rot="-5400000">
            <a:off x="8235050" y="1137575"/>
            <a:ext cx="740850" cy="913150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59" name="Google Shape;359;p36"/>
          <p:cNvSpPr/>
          <p:nvPr/>
        </p:nvSpPr>
        <p:spPr>
          <a:xfrm rot="-5400000">
            <a:off x="7313650" y="1190025"/>
            <a:ext cx="740850" cy="814000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0" name="Google Shape;360;p36"/>
          <p:cNvSpPr/>
          <p:nvPr/>
        </p:nvSpPr>
        <p:spPr>
          <a:xfrm rot="-5400000">
            <a:off x="6391900" y="1148300"/>
            <a:ext cx="740850" cy="911700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5301738" y="1233725"/>
            <a:ext cx="11991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Контроль выполнения задач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6229863" y="1233725"/>
            <a:ext cx="1039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Контроль соответствия требованиям</a:t>
            </a:r>
            <a:endParaRPr sz="10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8091075" y="1167775"/>
            <a:ext cx="10122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Управление рисками в коммуникациях</a:t>
            </a:r>
            <a:endParaRPr sz="10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7251150" y="1196000"/>
            <a:ext cx="9867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Оценка эффектив-</a:t>
            </a:r>
            <a:endParaRPr sz="10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ности работы</a:t>
            </a:r>
            <a:endParaRPr sz="10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5" name="Google Shape;365;p36"/>
          <p:cNvSpPr/>
          <p:nvPr/>
        </p:nvSpPr>
        <p:spPr>
          <a:xfrm rot="-5400000">
            <a:off x="2214025" y="1115850"/>
            <a:ext cx="740850" cy="102307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6" name="Google Shape;366;p36"/>
          <p:cNvSpPr txBox="1"/>
          <p:nvPr/>
        </p:nvSpPr>
        <p:spPr>
          <a:xfrm>
            <a:off x="1989988" y="1251800"/>
            <a:ext cx="12273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Повышение квалификации сотрудник</a:t>
            </a:r>
            <a:r>
              <a:rPr lang="ru" sz="10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ов</a:t>
            </a:r>
            <a:endParaRPr sz="10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7" name="Google Shape;367;p36"/>
          <p:cNvSpPr/>
          <p:nvPr/>
        </p:nvSpPr>
        <p:spPr>
          <a:xfrm>
            <a:off x="2038050" y="2307675"/>
            <a:ext cx="5337000" cy="11874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6"/>
          <p:cNvSpPr/>
          <p:nvPr/>
        </p:nvSpPr>
        <p:spPr>
          <a:xfrm rot="-5400000">
            <a:off x="2221050" y="2447250"/>
            <a:ext cx="740275" cy="88602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69" name="Google Shape;369;p36"/>
          <p:cNvSpPr/>
          <p:nvPr/>
        </p:nvSpPr>
        <p:spPr>
          <a:xfrm rot="-5400000">
            <a:off x="6383225" y="2360863"/>
            <a:ext cx="740850" cy="102307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0" name="Google Shape;370;p36"/>
          <p:cNvSpPr/>
          <p:nvPr/>
        </p:nvSpPr>
        <p:spPr>
          <a:xfrm rot="-5400000">
            <a:off x="5317425" y="2372125"/>
            <a:ext cx="740850" cy="102307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1" name="Google Shape;371;p36"/>
          <p:cNvSpPr/>
          <p:nvPr/>
        </p:nvSpPr>
        <p:spPr>
          <a:xfrm rot="-5400000">
            <a:off x="3209150" y="2386900"/>
            <a:ext cx="740850" cy="102307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2127875" y="2550450"/>
            <a:ext cx="9384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Введение медиа-</a:t>
            </a:r>
            <a:endParaRPr sz="12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плана</a:t>
            </a:r>
            <a:endParaRPr sz="12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3025337" y="2571750"/>
            <a:ext cx="11085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Составление речей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4" name="Google Shape;374;p36"/>
          <p:cNvSpPr txBox="1"/>
          <p:nvPr/>
        </p:nvSpPr>
        <p:spPr>
          <a:xfrm>
            <a:off x="6167925" y="2554763"/>
            <a:ext cx="11637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Сбор информации</a:t>
            </a:r>
            <a:endParaRPr sz="12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5" name="Google Shape;375;p36"/>
          <p:cNvSpPr txBox="1"/>
          <p:nvPr/>
        </p:nvSpPr>
        <p:spPr>
          <a:xfrm>
            <a:off x="5126463" y="2479975"/>
            <a:ext cx="1039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Взаимодействие со СМИ</a:t>
            </a:r>
            <a:endParaRPr sz="12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6" name="Google Shape;376;p36"/>
          <p:cNvSpPr/>
          <p:nvPr/>
        </p:nvSpPr>
        <p:spPr>
          <a:xfrm rot="-5400000">
            <a:off x="4266075" y="2384100"/>
            <a:ext cx="740850" cy="1023075"/>
          </a:xfrm>
          <a:prstGeom prst="flowChartOffpageConnector">
            <a:avLst/>
          </a:prstGeom>
          <a:solidFill>
            <a:srgbClr val="EA999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4092900" y="2629663"/>
            <a:ext cx="12273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Публикация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новостей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78" name="Google Shape;378;p36"/>
          <p:cNvSpPr/>
          <p:nvPr/>
        </p:nvSpPr>
        <p:spPr>
          <a:xfrm>
            <a:off x="2044650" y="3578850"/>
            <a:ext cx="5337000" cy="11874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6"/>
          <p:cNvSpPr/>
          <p:nvPr/>
        </p:nvSpPr>
        <p:spPr>
          <a:xfrm rot="-5400000">
            <a:off x="2170350" y="3724150"/>
            <a:ext cx="740275" cy="88602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0" name="Google Shape;380;p36"/>
          <p:cNvSpPr/>
          <p:nvPr/>
        </p:nvSpPr>
        <p:spPr>
          <a:xfrm rot="-5400000">
            <a:off x="6375839" y="3594463"/>
            <a:ext cx="740850" cy="110967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1" name="Google Shape;381;p36"/>
          <p:cNvSpPr/>
          <p:nvPr/>
        </p:nvSpPr>
        <p:spPr>
          <a:xfrm rot="-5400000">
            <a:off x="5266725" y="3649025"/>
            <a:ext cx="740850" cy="102307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2" name="Google Shape;382;p36"/>
          <p:cNvSpPr/>
          <p:nvPr/>
        </p:nvSpPr>
        <p:spPr>
          <a:xfrm rot="-5400000">
            <a:off x="3158450" y="3663800"/>
            <a:ext cx="740850" cy="102307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2021500" y="3838875"/>
            <a:ext cx="10398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Поддержка IT-</a:t>
            </a: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инфраструктуры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4" name="Google Shape;384;p36"/>
          <p:cNvSpPr txBox="1"/>
          <p:nvPr/>
        </p:nvSpPr>
        <p:spPr>
          <a:xfrm>
            <a:off x="2955050" y="3838875"/>
            <a:ext cx="11085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Документо-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оборот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5" name="Google Shape;385;p36"/>
          <p:cNvSpPr txBox="1"/>
          <p:nvPr/>
        </p:nvSpPr>
        <p:spPr>
          <a:xfrm>
            <a:off x="6110325" y="3723425"/>
            <a:ext cx="12714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Обеспечение участия в мероприятиях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6" name="Google Shape;386;p36"/>
          <p:cNvSpPr txBox="1"/>
          <p:nvPr/>
        </p:nvSpPr>
        <p:spPr>
          <a:xfrm>
            <a:off x="5075800" y="3813925"/>
            <a:ext cx="1227300" cy="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Юр. обеспечение</a:t>
            </a:r>
            <a:endParaRPr sz="12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7" name="Google Shape;387;p36"/>
          <p:cNvSpPr/>
          <p:nvPr/>
        </p:nvSpPr>
        <p:spPr>
          <a:xfrm rot="-5400000">
            <a:off x="4215375" y="3661000"/>
            <a:ext cx="740850" cy="1023075"/>
          </a:xfrm>
          <a:prstGeom prst="flowChartOffpageConnector">
            <a:avLst/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8" name="Google Shape;388;p36"/>
          <p:cNvSpPr txBox="1"/>
          <p:nvPr/>
        </p:nvSpPr>
        <p:spPr>
          <a:xfrm>
            <a:off x="3991338" y="3796950"/>
            <a:ext cx="12273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Управление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персоналом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89" name="Google Shape;389;p36"/>
          <p:cNvSpPr txBox="1"/>
          <p:nvPr/>
        </p:nvSpPr>
        <p:spPr>
          <a:xfrm>
            <a:off x="121550" y="720225"/>
            <a:ext cx="1684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Процессы развития</a:t>
            </a:r>
            <a:endParaRPr sz="1200" b="1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7012425" y="720225"/>
            <a:ext cx="1949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Процессы управления</a:t>
            </a:r>
            <a:endParaRPr sz="1200" b="1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361288" y="2741875"/>
            <a:ext cx="1822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Основные процессы</a:t>
            </a:r>
            <a:endParaRPr sz="1200" b="1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392" name="Google Shape;392;p36"/>
          <p:cNvSpPr txBox="1"/>
          <p:nvPr/>
        </p:nvSpPr>
        <p:spPr>
          <a:xfrm>
            <a:off x="502838" y="4017250"/>
            <a:ext cx="1949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Вспомогательные процессы</a:t>
            </a:r>
            <a:endParaRPr sz="1200" b="1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7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7"/>
          <p:cNvSpPr txBox="1"/>
          <p:nvPr/>
        </p:nvSpPr>
        <p:spPr>
          <a:xfrm>
            <a:off x="0" y="365500"/>
            <a:ext cx="8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Выбор приоритетных </a:t>
            </a:r>
            <a:r>
              <a:rPr lang="ru" sz="2400" b="1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процессов</a:t>
            </a:r>
            <a:endParaRPr sz="24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aphicFrame>
        <p:nvGraphicFramePr>
          <p:cNvPr id="401" name="Google Shape;401;p37"/>
          <p:cNvGraphicFramePr/>
          <p:nvPr>
            <p:extLst>
              <p:ext uri="{D42A27DB-BD31-4B8C-83A1-F6EECF244321}">
                <p14:modId xmlns:p14="http://schemas.microsoft.com/office/powerpoint/2010/main" val="596201091"/>
              </p:ext>
            </p:extLst>
          </p:nvPr>
        </p:nvGraphicFramePr>
        <p:xfrm>
          <a:off x="3415100" y="1328638"/>
          <a:ext cx="4504200" cy="2820770"/>
        </p:xfrm>
        <a:graphic>
          <a:graphicData uri="http://schemas.openxmlformats.org/drawingml/2006/table">
            <a:tbl>
              <a:tblPr>
                <a:noFill/>
                <a:tableStyleId>{CE29B612-98D1-4C42-B90F-9B4888CC9C36}</a:tableStyleId>
              </a:tblPr>
              <a:tblGrid>
                <a:gridCol w="619850"/>
                <a:gridCol w="619850"/>
                <a:gridCol w="619850"/>
                <a:gridCol w="619850"/>
                <a:gridCol w="619850"/>
                <a:gridCol w="619850"/>
                <a:gridCol w="785100"/>
              </a:tblGrid>
              <a:tr h="59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К1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К2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К3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К4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Общая сумма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</a:tr>
              <a:tr h="5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П1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5/5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17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П2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20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П3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5/5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5/5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5/5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22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</a:tr>
              <a:tr h="5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П4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5/5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2/5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13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02" name="Google Shape;402;p37"/>
          <p:cNvSpPr txBox="1"/>
          <p:nvPr/>
        </p:nvSpPr>
        <p:spPr>
          <a:xfrm>
            <a:off x="0" y="1328650"/>
            <a:ext cx="3546900" cy="4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П1</a:t>
            </a: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: Введение медиа-плана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П2</a:t>
            </a: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: Составление речей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П3</a:t>
            </a: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: Подготовка и выпуск новостей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П4</a:t>
            </a: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: Взаимодействие со СМИ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Критерий 1: Стратегическая значимость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Критерий 2: Применение автоматизации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Критерий 3: Времязатратность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Критерий 4: Влияние на аудиторию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Критерий 5: Гибкость и адаптивность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8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8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3936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125" y="554100"/>
            <a:ext cx="4524325" cy="4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8"/>
          <p:cNvSpPr txBox="1"/>
          <p:nvPr/>
        </p:nvSpPr>
        <p:spPr>
          <a:xfrm>
            <a:off x="0" y="365500"/>
            <a:ext cx="8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Выбор приоритетных </a:t>
            </a:r>
            <a:r>
              <a:rPr lang="ru" sz="2400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процессов</a:t>
            </a:r>
            <a:endParaRPr sz="24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graphicFrame>
        <p:nvGraphicFramePr>
          <p:cNvPr id="413" name="Google Shape;413;p38"/>
          <p:cNvGraphicFramePr/>
          <p:nvPr>
            <p:extLst>
              <p:ext uri="{D42A27DB-BD31-4B8C-83A1-F6EECF244321}">
                <p14:modId xmlns:p14="http://schemas.microsoft.com/office/powerpoint/2010/main" val="2172292582"/>
              </p:ext>
            </p:extLst>
          </p:nvPr>
        </p:nvGraphicFramePr>
        <p:xfrm>
          <a:off x="3415100" y="1328638"/>
          <a:ext cx="4504200" cy="3373570"/>
        </p:xfrm>
        <a:graphic>
          <a:graphicData uri="http://schemas.openxmlformats.org/drawingml/2006/table">
            <a:tbl>
              <a:tblPr>
                <a:noFill/>
                <a:tableStyleId>{CE29B612-98D1-4C42-B90F-9B4888CC9C36}</a:tableStyleId>
              </a:tblPr>
              <a:tblGrid>
                <a:gridCol w="619850"/>
                <a:gridCol w="619850"/>
                <a:gridCol w="619850"/>
                <a:gridCol w="619850"/>
                <a:gridCol w="619850"/>
                <a:gridCol w="619850"/>
                <a:gridCol w="785100"/>
              </a:tblGrid>
              <a:tr h="5998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К1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К2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К3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К4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Общая сумма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</a:tr>
              <a:tr h="5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веса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0,3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0,2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0,1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0,3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0,1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П1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1,5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0,6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0,2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0,9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0,4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3,6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П2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1,2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0,8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0,4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1,2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0,4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П3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1,5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0,8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1,5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0,3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4,6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4CCCC"/>
                    </a:solidFill>
                  </a:tcPr>
                </a:tc>
              </a:tr>
              <a:tr h="552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П4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1,5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0,4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0,3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1,2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0,2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3,6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414" name="Google Shape;414;p38"/>
          <p:cNvSpPr txBox="1"/>
          <p:nvPr/>
        </p:nvSpPr>
        <p:spPr>
          <a:xfrm>
            <a:off x="0" y="1328650"/>
            <a:ext cx="3546900" cy="40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П1</a:t>
            </a: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: Введение медиа-плана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П2</a:t>
            </a: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: Составление речей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П3</a:t>
            </a: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: Подготовка и выпуск новостей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П4</a:t>
            </a: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: Взаимодействие со СМИ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Критерий 1: Стратегическая значимость </a:t>
            </a:r>
            <a:r>
              <a:rPr lang="ru" b="1" dirty="0">
                <a:solidFill>
                  <a:srgbClr val="CC0000"/>
                </a:solidFill>
                <a:latin typeface="Spectral"/>
                <a:ea typeface="Spectral"/>
                <a:cs typeface="Spectral"/>
                <a:sym typeface="Spectral"/>
              </a:rPr>
              <a:t>30%</a:t>
            </a:r>
            <a:endParaRPr b="1" dirty="0">
              <a:solidFill>
                <a:srgbClr val="CC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Критерий 2: Применение автоматизации </a:t>
            </a:r>
            <a:r>
              <a:rPr lang="ru" b="1" dirty="0">
                <a:solidFill>
                  <a:srgbClr val="CC0000"/>
                </a:solidFill>
                <a:latin typeface="Spectral"/>
                <a:ea typeface="Spectral"/>
                <a:cs typeface="Spectral"/>
                <a:sym typeface="Spectral"/>
              </a:rPr>
              <a:t>20%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Критерий 3: Времязатратность </a:t>
            </a:r>
            <a:r>
              <a:rPr lang="ru" b="1" dirty="0">
                <a:solidFill>
                  <a:srgbClr val="CC0000"/>
                </a:solidFill>
                <a:latin typeface="Spectral"/>
                <a:ea typeface="Spectral"/>
                <a:cs typeface="Spectral"/>
                <a:sym typeface="Spectral"/>
              </a:rPr>
              <a:t>10%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Критерий 4: Влияние на аудиторию </a:t>
            </a:r>
            <a:r>
              <a:rPr lang="ru" b="1" dirty="0">
                <a:solidFill>
                  <a:srgbClr val="CC0000"/>
                </a:solidFill>
                <a:latin typeface="Spectral"/>
                <a:ea typeface="Spectral"/>
                <a:cs typeface="Spectral"/>
                <a:sym typeface="Spectral"/>
              </a:rPr>
              <a:t>30% 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Критерий 5: Гибкость и адаптивность </a:t>
            </a:r>
            <a:r>
              <a:rPr lang="ru" b="1" dirty="0">
                <a:solidFill>
                  <a:srgbClr val="CC0000"/>
                </a:solidFill>
                <a:latin typeface="Spectral"/>
                <a:ea typeface="Spectral"/>
                <a:cs typeface="Spectral"/>
                <a:sym typeface="Spectral"/>
              </a:rPr>
              <a:t>10%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15" name="Google Shape;415;p38"/>
          <p:cNvSpPr txBox="1"/>
          <p:nvPr/>
        </p:nvSpPr>
        <p:spPr>
          <a:xfrm>
            <a:off x="3733700" y="919600"/>
            <a:ext cx="41856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Оценка с учетом важности критериев</a:t>
            </a:r>
            <a:endParaRPr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39"/>
          <p:cNvPicPr preferRelativeResize="0"/>
          <p:nvPr/>
        </p:nvPicPr>
        <p:blipFill rotWithShape="1">
          <a:blip r:embed="rId3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7225" y="4458400"/>
            <a:ext cx="986775" cy="6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39"/>
          <p:cNvSpPr txBox="1"/>
          <p:nvPr/>
        </p:nvSpPr>
        <p:spPr>
          <a:xfrm>
            <a:off x="0" y="32525"/>
            <a:ext cx="8172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SIPOC для процесса</a:t>
            </a: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23" name="Google Shape;423;p39"/>
          <p:cNvPicPr preferRelativeResize="0"/>
          <p:nvPr/>
        </p:nvPicPr>
        <p:blipFill rotWithShape="1">
          <a:blip r:embed="rId5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9"/>
          <p:cNvPicPr preferRelativeResize="0"/>
          <p:nvPr/>
        </p:nvPicPr>
        <p:blipFill rotWithShape="1">
          <a:blip r:embed="rId3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9"/>
          <p:cNvSpPr/>
          <p:nvPr/>
        </p:nvSpPr>
        <p:spPr>
          <a:xfrm>
            <a:off x="130300" y="682450"/>
            <a:ext cx="1470900" cy="353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9"/>
          <p:cNvSpPr/>
          <p:nvPr/>
        </p:nvSpPr>
        <p:spPr>
          <a:xfrm>
            <a:off x="223525" y="756825"/>
            <a:ext cx="1257300" cy="34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Поставщики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28" name="Google Shape;428;p39"/>
          <p:cNvSpPr/>
          <p:nvPr/>
        </p:nvSpPr>
        <p:spPr>
          <a:xfrm>
            <a:off x="1740575" y="682450"/>
            <a:ext cx="1470900" cy="353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9"/>
          <p:cNvSpPr/>
          <p:nvPr/>
        </p:nvSpPr>
        <p:spPr>
          <a:xfrm>
            <a:off x="1890250" y="756825"/>
            <a:ext cx="1099800" cy="34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Входы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0" name="Google Shape;430;p39"/>
          <p:cNvSpPr/>
          <p:nvPr/>
        </p:nvSpPr>
        <p:spPr>
          <a:xfrm>
            <a:off x="3350850" y="682450"/>
            <a:ext cx="1470900" cy="353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9"/>
          <p:cNvSpPr/>
          <p:nvPr/>
        </p:nvSpPr>
        <p:spPr>
          <a:xfrm>
            <a:off x="3500525" y="756825"/>
            <a:ext cx="1099800" cy="34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Процесс</a:t>
            </a:r>
            <a:endParaRPr/>
          </a:p>
        </p:txBody>
      </p:sp>
      <p:sp>
        <p:nvSpPr>
          <p:cNvPr id="432" name="Google Shape;432;p39"/>
          <p:cNvSpPr/>
          <p:nvPr/>
        </p:nvSpPr>
        <p:spPr>
          <a:xfrm>
            <a:off x="4961125" y="682450"/>
            <a:ext cx="1470900" cy="353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9"/>
          <p:cNvSpPr/>
          <p:nvPr/>
        </p:nvSpPr>
        <p:spPr>
          <a:xfrm>
            <a:off x="5110800" y="756825"/>
            <a:ext cx="1099800" cy="34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Выходы</a:t>
            </a:r>
            <a:endParaRPr/>
          </a:p>
        </p:txBody>
      </p:sp>
      <p:sp>
        <p:nvSpPr>
          <p:cNvPr id="434" name="Google Shape;434;p39"/>
          <p:cNvSpPr/>
          <p:nvPr/>
        </p:nvSpPr>
        <p:spPr>
          <a:xfrm>
            <a:off x="6571400" y="682450"/>
            <a:ext cx="1470900" cy="3532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9"/>
          <p:cNvSpPr/>
          <p:nvPr/>
        </p:nvSpPr>
        <p:spPr>
          <a:xfrm>
            <a:off x="6668688" y="756825"/>
            <a:ext cx="1300200" cy="34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Потребители</a:t>
            </a:r>
            <a:endParaRPr sz="1300"/>
          </a:p>
        </p:txBody>
      </p:sp>
      <p:sp>
        <p:nvSpPr>
          <p:cNvPr id="436" name="Google Shape;436;p39"/>
          <p:cNvSpPr txBox="1"/>
          <p:nvPr/>
        </p:nvSpPr>
        <p:spPr>
          <a:xfrm>
            <a:off x="-2418175" y="44400"/>
            <a:ext cx="4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37" name="Google Shape;437;p39"/>
          <p:cNvSpPr txBox="1"/>
          <p:nvPr/>
        </p:nvSpPr>
        <p:spPr>
          <a:xfrm>
            <a:off x="150200" y="1306650"/>
            <a:ext cx="14199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1.Министерство Экономики РФ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8" name="Google Shape;438;p39"/>
          <p:cNvSpPr txBox="1"/>
          <p:nvPr/>
        </p:nvSpPr>
        <p:spPr>
          <a:xfrm>
            <a:off x="1750525" y="1306650"/>
            <a:ext cx="1419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1.Инфоповод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39" name="Google Shape;439;p39"/>
          <p:cNvSpPr txBox="1"/>
          <p:nvPr/>
        </p:nvSpPr>
        <p:spPr>
          <a:xfrm>
            <a:off x="3350850" y="1306650"/>
            <a:ext cx="14709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1.Подготовка и выпуск новости по инфоповоду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0" name="Google Shape;440;p39"/>
          <p:cNvSpPr txBox="1"/>
          <p:nvPr/>
        </p:nvSpPr>
        <p:spPr>
          <a:xfrm>
            <a:off x="4986625" y="1306650"/>
            <a:ext cx="1419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1.Новость по инфоповоду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1" name="Google Shape;441;p39"/>
          <p:cNvSpPr txBox="1"/>
          <p:nvPr/>
        </p:nvSpPr>
        <p:spPr>
          <a:xfrm>
            <a:off x="6608850" y="1382400"/>
            <a:ext cx="1419900" cy="7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1.Аудитория и читатели Управления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2" name="Google Shape;442;p39"/>
          <p:cNvSpPr txBox="1"/>
          <p:nvPr/>
        </p:nvSpPr>
        <p:spPr>
          <a:xfrm>
            <a:off x="142225" y="2247550"/>
            <a:ext cx="1419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2.СМИ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3" name="Google Shape;443;p39"/>
          <p:cNvSpPr txBox="1"/>
          <p:nvPr/>
        </p:nvSpPr>
        <p:spPr>
          <a:xfrm>
            <a:off x="1746538" y="2247550"/>
            <a:ext cx="1419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2.Запрос по новости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4" name="Google Shape;444;p39"/>
          <p:cNvSpPr txBox="1"/>
          <p:nvPr/>
        </p:nvSpPr>
        <p:spPr>
          <a:xfrm>
            <a:off x="3376350" y="2247550"/>
            <a:ext cx="1419900" cy="12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2.Подготовка и выпуск новости по запросу 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5" name="Google Shape;445;p39"/>
          <p:cNvSpPr txBox="1"/>
          <p:nvPr/>
        </p:nvSpPr>
        <p:spPr>
          <a:xfrm>
            <a:off x="4973875" y="2342788"/>
            <a:ext cx="1419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2.Новость по запросу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6" name="Google Shape;446;p39"/>
          <p:cNvSpPr txBox="1"/>
          <p:nvPr/>
        </p:nvSpPr>
        <p:spPr>
          <a:xfrm>
            <a:off x="6668688" y="2342800"/>
            <a:ext cx="1419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2.СМИ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7" name="Google Shape;447;p39"/>
          <p:cNvSpPr txBox="1"/>
          <p:nvPr/>
        </p:nvSpPr>
        <p:spPr>
          <a:xfrm>
            <a:off x="142225" y="2947175"/>
            <a:ext cx="15984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3.Внешняя экономическая среда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1730200" y="2947175"/>
            <a:ext cx="1419900" cy="9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3.Новость из глобальной экономики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49" name="Google Shape;449;p39"/>
          <p:cNvSpPr txBox="1"/>
          <p:nvPr/>
        </p:nvSpPr>
        <p:spPr>
          <a:xfrm>
            <a:off x="3376350" y="3226025"/>
            <a:ext cx="159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3.Подготовка и выпуск новости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0" name="Google Shape;450;p39"/>
          <p:cNvSpPr txBox="1"/>
          <p:nvPr/>
        </p:nvSpPr>
        <p:spPr>
          <a:xfrm>
            <a:off x="4973875" y="2947175"/>
            <a:ext cx="1419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3.Экономическая новость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1" name="Google Shape;451;p39"/>
          <p:cNvSpPr txBox="1"/>
          <p:nvPr/>
        </p:nvSpPr>
        <p:spPr>
          <a:xfrm>
            <a:off x="6608825" y="2954600"/>
            <a:ext cx="14199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3.Аудитория и читатели Управления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2" name="Google Shape;452;p39"/>
          <p:cNvSpPr txBox="1"/>
          <p:nvPr/>
        </p:nvSpPr>
        <p:spPr>
          <a:xfrm>
            <a:off x="667372" y="3800075"/>
            <a:ext cx="3696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S</a:t>
            </a:r>
            <a:endParaRPr sz="2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3" name="Google Shape;453;p39"/>
          <p:cNvSpPr txBox="1"/>
          <p:nvPr/>
        </p:nvSpPr>
        <p:spPr>
          <a:xfrm>
            <a:off x="-6522575" y="-1493375"/>
            <a:ext cx="4312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454" name="Google Shape;454;p39"/>
          <p:cNvSpPr txBox="1"/>
          <p:nvPr/>
        </p:nvSpPr>
        <p:spPr>
          <a:xfrm>
            <a:off x="2255347" y="3800075"/>
            <a:ext cx="3696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I</a:t>
            </a:r>
            <a:endParaRPr sz="2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5" name="Google Shape;455;p39"/>
          <p:cNvSpPr txBox="1"/>
          <p:nvPr/>
        </p:nvSpPr>
        <p:spPr>
          <a:xfrm>
            <a:off x="3901497" y="3800075"/>
            <a:ext cx="3696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P</a:t>
            </a:r>
            <a:endParaRPr sz="2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6" name="Google Shape;456;p39"/>
          <p:cNvSpPr txBox="1"/>
          <p:nvPr/>
        </p:nvSpPr>
        <p:spPr>
          <a:xfrm>
            <a:off x="5511772" y="3800075"/>
            <a:ext cx="3696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O</a:t>
            </a:r>
            <a:endParaRPr sz="2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7" name="Google Shape;457;p39"/>
          <p:cNvSpPr txBox="1"/>
          <p:nvPr/>
        </p:nvSpPr>
        <p:spPr>
          <a:xfrm>
            <a:off x="7193847" y="3800075"/>
            <a:ext cx="3696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C</a:t>
            </a:r>
            <a:endParaRPr sz="2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8" name="Google Shape;458;p39"/>
          <p:cNvSpPr/>
          <p:nvPr/>
        </p:nvSpPr>
        <p:spPr>
          <a:xfrm>
            <a:off x="130300" y="4311075"/>
            <a:ext cx="2804100" cy="55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ИСПОЛНЯЮЩИЙ:</a:t>
            </a: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ОТДЕЛ ПРЕСС-СЛУЖБЫ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59" name="Google Shape;459;p39"/>
          <p:cNvSpPr/>
          <p:nvPr/>
        </p:nvSpPr>
        <p:spPr>
          <a:xfrm>
            <a:off x="5284500" y="4311075"/>
            <a:ext cx="2804100" cy="5541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ПРОЦЕСС: </a:t>
            </a: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ПОДГОТОВКА И ВЫПУСК НОВОСТИ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460" name="Google Shape;460;p39"/>
          <p:cNvCxnSpPr/>
          <p:nvPr/>
        </p:nvCxnSpPr>
        <p:spPr>
          <a:xfrm rot="10800000" flipH="1">
            <a:off x="1607475" y="1686125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1" name="Google Shape;461;p39"/>
          <p:cNvCxnSpPr/>
          <p:nvPr/>
        </p:nvCxnSpPr>
        <p:spPr>
          <a:xfrm rot="10800000" flipH="1">
            <a:off x="1607475" y="2509800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2" name="Google Shape;462;p39"/>
          <p:cNvCxnSpPr/>
          <p:nvPr/>
        </p:nvCxnSpPr>
        <p:spPr>
          <a:xfrm rot="10800000" flipH="1">
            <a:off x="1607475" y="3384025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3" name="Google Shape;463;p39"/>
          <p:cNvCxnSpPr/>
          <p:nvPr/>
        </p:nvCxnSpPr>
        <p:spPr>
          <a:xfrm rot="10800000" flipH="1">
            <a:off x="3218450" y="1650675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Google Shape;464;p39"/>
          <p:cNvCxnSpPr/>
          <p:nvPr/>
        </p:nvCxnSpPr>
        <p:spPr>
          <a:xfrm rot="10800000" flipH="1">
            <a:off x="3218450" y="2474350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5" name="Google Shape;465;p39"/>
          <p:cNvCxnSpPr/>
          <p:nvPr/>
        </p:nvCxnSpPr>
        <p:spPr>
          <a:xfrm rot="10800000" flipH="1">
            <a:off x="3218450" y="3348575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6" name="Google Shape;466;p39"/>
          <p:cNvCxnSpPr/>
          <p:nvPr/>
        </p:nvCxnSpPr>
        <p:spPr>
          <a:xfrm rot="10800000" flipH="1">
            <a:off x="4828725" y="1660850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7" name="Google Shape;467;p39"/>
          <p:cNvCxnSpPr/>
          <p:nvPr/>
        </p:nvCxnSpPr>
        <p:spPr>
          <a:xfrm rot="10800000" flipH="1">
            <a:off x="4828725" y="2484525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8" name="Google Shape;468;p39"/>
          <p:cNvCxnSpPr/>
          <p:nvPr/>
        </p:nvCxnSpPr>
        <p:spPr>
          <a:xfrm rot="10800000" flipH="1">
            <a:off x="4828725" y="3358750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9" name="Google Shape;469;p39"/>
          <p:cNvCxnSpPr/>
          <p:nvPr/>
        </p:nvCxnSpPr>
        <p:spPr>
          <a:xfrm rot="10800000" flipH="1">
            <a:off x="6413513" y="1660850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0" name="Google Shape;470;p39"/>
          <p:cNvCxnSpPr/>
          <p:nvPr/>
        </p:nvCxnSpPr>
        <p:spPr>
          <a:xfrm rot="10800000" flipH="1">
            <a:off x="6413513" y="2484525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1" name="Google Shape;471;p39"/>
          <p:cNvCxnSpPr/>
          <p:nvPr/>
        </p:nvCxnSpPr>
        <p:spPr>
          <a:xfrm rot="10800000" flipH="1">
            <a:off x="6413513" y="3358750"/>
            <a:ext cx="150900" cy="1200"/>
          </a:xfrm>
          <a:prstGeom prst="straightConnector1">
            <a:avLst/>
          </a:prstGeom>
          <a:noFill/>
          <a:ln w="9525" cap="flat" cmpd="sng">
            <a:solidFill>
              <a:srgbClr val="134F5C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0"/>
          <p:cNvSpPr txBox="1">
            <a:spLocks noGrp="1"/>
          </p:cNvSpPr>
          <p:nvPr>
            <p:ph type="title"/>
          </p:nvPr>
        </p:nvSpPr>
        <p:spPr>
          <a:xfrm>
            <a:off x="101675" y="87200"/>
            <a:ext cx="82056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Матрица ответственности </a:t>
            </a: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477" name="Google Shape;477;p40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0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0" name="Google Shape;480;p40"/>
          <p:cNvGraphicFramePr/>
          <p:nvPr/>
        </p:nvGraphicFramePr>
        <p:xfrm>
          <a:off x="552725" y="328225"/>
          <a:ext cx="7480050" cy="4754640"/>
        </p:xfrm>
        <a:graphic>
          <a:graphicData uri="http://schemas.openxmlformats.org/drawingml/2006/table">
            <a:tbl>
              <a:tblPr>
                <a:noFill/>
                <a:tableStyleId>{CE29B612-98D1-4C42-B90F-9B4888CC9C36}</a:tableStyleId>
              </a:tblPr>
              <a:tblGrid>
                <a:gridCol w="1246675"/>
                <a:gridCol w="1246675"/>
                <a:gridCol w="1246675"/>
                <a:gridCol w="1246675"/>
                <a:gridCol w="1246675"/>
                <a:gridCol w="1246675"/>
              </a:tblGrid>
              <a:tr h="527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Начальник отдела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Пиарщик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Пресс-секретарь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Корректор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Зам Нач управления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</a:tr>
              <a:tr h="48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Запрос медиаплана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</a:t>
                      </a:r>
                      <a:endParaRPr sz="20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R</a:t>
                      </a:r>
                      <a:endParaRPr sz="1000"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Построение драфта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</a:t>
                      </a:r>
                      <a:endParaRPr sz="10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R</a:t>
                      </a:r>
                      <a:endParaRPr sz="1200"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8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Проверка на соответствие требованиям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</a:t>
                      </a:r>
                      <a:endParaRPr sz="10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R</a:t>
                      </a:r>
                      <a:endParaRPr sz="1200"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Исправление ошибок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</a:t>
                      </a:r>
                      <a:endParaRPr sz="10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R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Проверка инф. рисков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</a:t>
                      </a:r>
                      <a:endParaRPr sz="10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R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87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Отправка в СМИ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</a:t>
                      </a:r>
                      <a:endParaRPr sz="10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R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57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Публикация на сайте и в соц.сетях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</a:t>
                      </a:r>
                      <a:endParaRPr sz="10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R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2200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С</a:t>
                      </a:r>
                      <a:endParaRPr sz="1200"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41"/>
          <p:cNvPicPr preferRelativeResize="0"/>
          <p:nvPr/>
        </p:nvPicPr>
        <p:blipFill rotWithShape="1">
          <a:blip r:embed="rId3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3150" y="4404225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450" y="123150"/>
            <a:ext cx="8083100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1"/>
          <p:cNvSpPr txBox="1"/>
          <p:nvPr/>
        </p:nvSpPr>
        <p:spPr>
          <a:xfrm>
            <a:off x="-1076450" y="6195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Дерево Исикавы</a:t>
            </a:r>
            <a:endParaRPr/>
          </a:p>
        </p:txBody>
      </p:sp>
      <p:pic>
        <p:nvPicPr>
          <p:cNvPr id="489" name="Google Shape;489;p41"/>
          <p:cNvPicPr preferRelativeResize="0"/>
          <p:nvPr/>
        </p:nvPicPr>
        <p:blipFill rotWithShape="1">
          <a:blip r:embed="rId5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1"/>
          <p:cNvPicPr preferRelativeResize="0"/>
          <p:nvPr/>
        </p:nvPicPr>
        <p:blipFill rotWithShape="1">
          <a:blip r:embed="rId3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41"/>
          <p:cNvSpPr txBox="1"/>
          <p:nvPr/>
        </p:nvSpPr>
        <p:spPr>
          <a:xfrm>
            <a:off x="662450" y="830400"/>
            <a:ext cx="9384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Люди</a:t>
            </a:r>
            <a:endParaRPr sz="18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93" name="Google Shape;493;p41"/>
          <p:cNvSpPr txBox="1"/>
          <p:nvPr/>
        </p:nvSpPr>
        <p:spPr>
          <a:xfrm>
            <a:off x="4671725" y="779400"/>
            <a:ext cx="1347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Процессы</a:t>
            </a:r>
            <a:endParaRPr sz="18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94" name="Google Shape;494;p41"/>
          <p:cNvSpPr txBox="1"/>
          <p:nvPr/>
        </p:nvSpPr>
        <p:spPr>
          <a:xfrm>
            <a:off x="662450" y="4220925"/>
            <a:ext cx="1876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Регулирование</a:t>
            </a:r>
            <a:endParaRPr sz="18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95" name="Google Shape;495;p41"/>
          <p:cNvSpPr txBox="1"/>
          <p:nvPr/>
        </p:nvSpPr>
        <p:spPr>
          <a:xfrm>
            <a:off x="4462325" y="4220925"/>
            <a:ext cx="15564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Технологии</a:t>
            </a:r>
            <a:endParaRPr sz="18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496" name="Google Shape;496;p41"/>
          <p:cNvSpPr/>
          <p:nvPr/>
        </p:nvSpPr>
        <p:spPr>
          <a:xfrm rot="5398702">
            <a:off x="6082296" y="2097025"/>
            <a:ext cx="2384100" cy="1654500"/>
          </a:xfrm>
          <a:prstGeom prst="triangle">
            <a:avLst>
              <a:gd name="adj" fmla="val 50000"/>
            </a:avLst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41"/>
          <p:cNvSpPr txBox="1"/>
          <p:nvPr/>
        </p:nvSpPr>
        <p:spPr>
          <a:xfrm>
            <a:off x="6386375" y="2464325"/>
            <a:ext cx="1347000" cy="8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Времязатратный процесс подготовки и выпуска новости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498" name="Google Shape;498;p41"/>
          <p:cNvCxnSpPr/>
          <p:nvPr/>
        </p:nvCxnSpPr>
        <p:spPr>
          <a:xfrm flipH="1">
            <a:off x="544450" y="2921575"/>
            <a:ext cx="5902200" cy="5400"/>
          </a:xfrm>
          <a:prstGeom prst="straightConnector1">
            <a:avLst/>
          </a:prstGeom>
          <a:noFill/>
          <a:ln w="3810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41"/>
          <p:cNvCxnSpPr/>
          <p:nvPr/>
        </p:nvCxnSpPr>
        <p:spPr>
          <a:xfrm rot="10800000">
            <a:off x="6069275" y="1803175"/>
            <a:ext cx="2400" cy="11238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0" name="Google Shape;500;p41"/>
          <p:cNvSpPr txBox="1"/>
          <p:nvPr/>
        </p:nvSpPr>
        <p:spPr>
          <a:xfrm>
            <a:off x="3529450" y="1955575"/>
            <a:ext cx="2917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длительное утверждение текста</a:t>
            </a:r>
            <a:endParaRPr sz="1300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3814425" y="1646338"/>
            <a:ext cx="2917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 dirty="0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многоступенчатая проверка</a:t>
            </a:r>
            <a:endParaRPr sz="1300" u="sng" dirty="0">
              <a:solidFill>
                <a:srgbClr val="C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502" name="Google Shape;502;p41"/>
          <p:cNvCxnSpPr/>
          <p:nvPr/>
        </p:nvCxnSpPr>
        <p:spPr>
          <a:xfrm rot="10800000">
            <a:off x="2827450" y="1800600"/>
            <a:ext cx="2400" cy="11238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3" name="Google Shape;503;p41"/>
          <p:cNvSpPr txBox="1"/>
          <p:nvPr/>
        </p:nvSpPr>
        <p:spPr>
          <a:xfrm>
            <a:off x="897225" y="1648200"/>
            <a:ext cx="2917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 dirty="0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задержки согласования</a:t>
            </a:r>
            <a:endParaRPr sz="1300" u="sng" dirty="0">
              <a:solidFill>
                <a:srgbClr val="C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4" name="Google Shape;504;p41"/>
          <p:cNvSpPr txBox="1"/>
          <p:nvPr/>
        </p:nvSpPr>
        <p:spPr>
          <a:xfrm>
            <a:off x="3925" y="2336575"/>
            <a:ext cx="2917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недостаток квалифицированных сотрудников</a:t>
            </a:r>
            <a:endParaRPr sz="1000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5" name="Google Shape;505;p41"/>
          <p:cNvSpPr txBox="1"/>
          <p:nvPr/>
        </p:nvSpPr>
        <p:spPr>
          <a:xfrm>
            <a:off x="3990393" y="2336575"/>
            <a:ext cx="3213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Неэффективное взаимодействие </a:t>
            </a:r>
            <a:endParaRPr sz="1000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544438" y="1955575"/>
            <a:ext cx="2493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частая смена ответственных</a:t>
            </a:r>
            <a:endParaRPr sz="1300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507" name="Google Shape;507;p41"/>
          <p:cNvCxnSpPr/>
          <p:nvPr/>
        </p:nvCxnSpPr>
        <p:spPr>
          <a:xfrm rot="10800000">
            <a:off x="3513250" y="2921575"/>
            <a:ext cx="2400" cy="11238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41"/>
          <p:cNvCxnSpPr/>
          <p:nvPr/>
        </p:nvCxnSpPr>
        <p:spPr>
          <a:xfrm rot="10800000">
            <a:off x="6221675" y="2922650"/>
            <a:ext cx="2400" cy="11238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9" name="Google Shape;509;p41"/>
          <p:cNvSpPr txBox="1"/>
          <p:nvPr/>
        </p:nvSpPr>
        <p:spPr>
          <a:xfrm>
            <a:off x="-29725" y="3331575"/>
            <a:ext cx="41388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 dirty="0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необходимость согласования с несколькими ведомствами</a:t>
            </a:r>
            <a:endParaRPr sz="1000" u="sng" dirty="0">
              <a:solidFill>
                <a:srgbClr val="C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425650" y="3026750"/>
            <a:ext cx="31683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сложные бюрократические процедуры</a:t>
            </a:r>
            <a:endParaRPr sz="1300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4090250" y="2911163"/>
            <a:ext cx="2917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 dirty="0">
                <a:solidFill>
                  <a:srgbClr val="C00000"/>
                </a:solidFill>
                <a:latin typeface="Spectral"/>
                <a:ea typeface="Spectral"/>
                <a:cs typeface="Spectral"/>
                <a:sym typeface="Spectral"/>
              </a:rPr>
              <a:t>отсутствие автоматизации</a:t>
            </a:r>
            <a:endParaRPr sz="1300" u="sng" dirty="0">
              <a:solidFill>
                <a:srgbClr val="C00000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3502150" y="3533763"/>
            <a:ext cx="2917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сложность интеграции новых платформ</a:t>
            </a:r>
            <a:endParaRPr sz="1100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3925738" y="3240638"/>
            <a:ext cx="24936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14" name="Google Shape;514;p41"/>
          <p:cNvSpPr txBox="1"/>
          <p:nvPr/>
        </p:nvSpPr>
        <p:spPr>
          <a:xfrm>
            <a:off x="3925738" y="3164438"/>
            <a:ext cx="2917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медленная работа IT систем</a:t>
            </a:r>
            <a:endParaRPr sz="1300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42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2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46267" y="4468518"/>
            <a:ext cx="838890" cy="55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3310" y="4380105"/>
            <a:ext cx="838890" cy="554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0875" y="730500"/>
            <a:ext cx="3000000" cy="3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2"/>
          <p:cNvSpPr txBox="1"/>
          <p:nvPr/>
        </p:nvSpPr>
        <p:spPr>
          <a:xfrm>
            <a:off x="0" y="114750"/>
            <a:ext cx="8091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Определение показателей оценки процесса и их связь с целевыми</a:t>
            </a:r>
            <a:endParaRPr/>
          </a:p>
        </p:txBody>
      </p:sp>
      <p:sp>
        <p:nvSpPr>
          <p:cNvPr id="526" name="Google Shape;526;p42"/>
          <p:cNvSpPr/>
          <p:nvPr/>
        </p:nvSpPr>
        <p:spPr>
          <a:xfrm>
            <a:off x="779500" y="1373250"/>
            <a:ext cx="2401500" cy="6294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% увеличения охвата аудитории</a:t>
            </a:r>
            <a:endParaRPr sz="16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7" name="Google Shape;527;p42"/>
          <p:cNvSpPr/>
          <p:nvPr/>
        </p:nvSpPr>
        <p:spPr>
          <a:xfrm>
            <a:off x="779500" y="2103250"/>
            <a:ext cx="2401500" cy="6294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доверия аудитории</a:t>
            </a:r>
            <a:endParaRPr sz="16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8" name="Google Shape;528;p42"/>
          <p:cNvSpPr/>
          <p:nvPr/>
        </p:nvSpPr>
        <p:spPr>
          <a:xfrm>
            <a:off x="779500" y="2833250"/>
            <a:ext cx="2401500" cy="6294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автоматизации</a:t>
            </a:r>
            <a:endParaRPr sz="16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29" name="Google Shape;529;p42"/>
          <p:cNvSpPr/>
          <p:nvPr/>
        </p:nvSpPr>
        <p:spPr>
          <a:xfrm>
            <a:off x="779500" y="3563250"/>
            <a:ext cx="2401500" cy="6294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частота выпуска новостей</a:t>
            </a:r>
            <a:endParaRPr sz="16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0" name="Google Shape;530;p42"/>
          <p:cNvSpPr/>
          <p:nvPr/>
        </p:nvSpPr>
        <p:spPr>
          <a:xfrm>
            <a:off x="779500" y="4293250"/>
            <a:ext cx="2401500" cy="629400"/>
          </a:xfrm>
          <a:prstGeom prst="roundRect">
            <a:avLst>
              <a:gd name="adj" fmla="val 16667"/>
            </a:avLst>
          </a:prstGeom>
          <a:solidFill>
            <a:srgbClr val="D0E0E3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время, сэкономленное на обработке запросов и коммуникациях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1" name="Google Shape;531;p42"/>
          <p:cNvSpPr txBox="1"/>
          <p:nvPr/>
        </p:nvSpPr>
        <p:spPr>
          <a:xfrm>
            <a:off x="873013" y="1032000"/>
            <a:ext cx="2340600" cy="1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целевые показатели</a:t>
            </a:r>
            <a:endParaRPr b="1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2" name="Google Shape;532;p42"/>
          <p:cNvSpPr/>
          <p:nvPr/>
        </p:nvSpPr>
        <p:spPr>
          <a:xfrm>
            <a:off x="5380700" y="1373250"/>
            <a:ext cx="2041500" cy="813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времязатратность процесса</a:t>
            </a:r>
            <a:endParaRPr sz="16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3" name="Google Shape;533;p42"/>
          <p:cNvSpPr/>
          <p:nvPr/>
        </p:nvSpPr>
        <p:spPr>
          <a:xfrm>
            <a:off x="5380700" y="2289179"/>
            <a:ext cx="2041500" cy="813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коэффициент качества</a:t>
            </a:r>
            <a:endParaRPr sz="16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5380700" y="3205107"/>
            <a:ext cx="2041500" cy="8136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частота выпуска новостей</a:t>
            </a:r>
            <a:endParaRPr sz="16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5" name="Google Shape;535;p42"/>
          <p:cNvSpPr/>
          <p:nvPr/>
        </p:nvSpPr>
        <p:spPr>
          <a:xfrm>
            <a:off x="5380700" y="4121036"/>
            <a:ext cx="2041500" cy="813600"/>
          </a:xfrm>
          <a:prstGeom prst="roundRect">
            <a:avLst>
              <a:gd name="adj" fmla="val 16667"/>
            </a:avLst>
          </a:prstGeom>
          <a:solidFill>
            <a:srgbClr val="C9DAF8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коэффициент использования производственных мощностей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36" name="Google Shape;536;p42"/>
          <p:cNvSpPr txBox="1"/>
          <p:nvPr/>
        </p:nvSpPr>
        <p:spPr>
          <a:xfrm>
            <a:off x="5292625" y="1032000"/>
            <a:ext cx="2340600" cy="4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показатели оценки(KPI)</a:t>
            </a:r>
            <a:endParaRPr b="1" u="sng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537" name="Google Shape;537;p42"/>
          <p:cNvCxnSpPr>
            <a:stCxn id="532" idx="1"/>
            <a:endCxn id="530" idx="3"/>
          </p:cNvCxnSpPr>
          <p:nvPr/>
        </p:nvCxnSpPr>
        <p:spPr>
          <a:xfrm flipH="1">
            <a:off x="3181100" y="1780050"/>
            <a:ext cx="2199600" cy="28278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42"/>
          <p:cNvCxnSpPr>
            <a:stCxn id="532" idx="1"/>
            <a:endCxn id="529" idx="3"/>
          </p:cNvCxnSpPr>
          <p:nvPr/>
        </p:nvCxnSpPr>
        <p:spPr>
          <a:xfrm flipH="1">
            <a:off x="3181100" y="1780050"/>
            <a:ext cx="2199600" cy="20979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9" name="Google Shape;539;p42"/>
          <p:cNvCxnSpPr>
            <a:stCxn id="532" idx="1"/>
            <a:endCxn id="528" idx="3"/>
          </p:cNvCxnSpPr>
          <p:nvPr/>
        </p:nvCxnSpPr>
        <p:spPr>
          <a:xfrm flipH="1">
            <a:off x="3181100" y="1780050"/>
            <a:ext cx="2199600" cy="1368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42"/>
          <p:cNvCxnSpPr>
            <a:stCxn id="533" idx="1"/>
            <a:endCxn id="526" idx="3"/>
          </p:cNvCxnSpPr>
          <p:nvPr/>
        </p:nvCxnSpPr>
        <p:spPr>
          <a:xfrm rot="10800000">
            <a:off x="3181100" y="1687979"/>
            <a:ext cx="2199600" cy="10080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42"/>
          <p:cNvCxnSpPr>
            <a:stCxn id="533" idx="1"/>
            <a:endCxn id="527" idx="3"/>
          </p:cNvCxnSpPr>
          <p:nvPr/>
        </p:nvCxnSpPr>
        <p:spPr>
          <a:xfrm rot="10800000">
            <a:off x="3181100" y="2417879"/>
            <a:ext cx="2199600" cy="2781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42"/>
          <p:cNvCxnSpPr>
            <a:stCxn id="534" idx="1"/>
            <a:endCxn id="526" idx="3"/>
          </p:cNvCxnSpPr>
          <p:nvPr/>
        </p:nvCxnSpPr>
        <p:spPr>
          <a:xfrm rot="10800000">
            <a:off x="3181100" y="1688007"/>
            <a:ext cx="2199600" cy="19239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42"/>
          <p:cNvCxnSpPr>
            <a:stCxn id="534" idx="1"/>
            <a:endCxn id="527" idx="3"/>
          </p:cNvCxnSpPr>
          <p:nvPr/>
        </p:nvCxnSpPr>
        <p:spPr>
          <a:xfrm rot="10800000">
            <a:off x="3181100" y="2417907"/>
            <a:ext cx="2199600" cy="11940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42"/>
          <p:cNvCxnSpPr>
            <a:stCxn id="534" idx="1"/>
            <a:endCxn id="528" idx="3"/>
          </p:cNvCxnSpPr>
          <p:nvPr/>
        </p:nvCxnSpPr>
        <p:spPr>
          <a:xfrm rot="10800000">
            <a:off x="3181100" y="3147807"/>
            <a:ext cx="2199600" cy="4641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42"/>
          <p:cNvCxnSpPr>
            <a:stCxn id="535" idx="1"/>
            <a:endCxn id="528" idx="3"/>
          </p:cNvCxnSpPr>
          <p:nvPr/>
        </p:nvCxnSpPr>
        <p:spPr>
          <a:xfrm rot="10800000">
            <a:off x="3181100" y="3147836"/>
            <a:ext cx="2199600" cy="13800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42"/>
          <p:cNvCxnSpPr>
            <a:stCxn id="535" idx="1"/>
            <a:endCxn id="530" idx="3"/>
          </p:cNvCxnSpPr>
          <p:nvPr/>
        </p:nvCxnSpPr>
        <p:spPr>
          <a:xfrm flipH="1">
            <a:off x="3181100" y="4527836"/>
            <a:ext cx="2199600" cy="80100"/>
          </a:xfrm>
          <a:prstGeom prst="straightConnector1">
            <a:avLst/>
          </a:prstGeom>
          <a:noFill/>
          <a:ln w="19050" cap="flat" cmpd="sng">
            <a:solidFill>
              <a:srgbClr val="3C78D8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05320" y="825238"/>
            <a:ext cx="7459500" cy="44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Отрасль: </a:t>
            </a: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Экономическая</a:t>
            </a:r>
            <a:endParaRPr sz="24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Структура организации:</a:t>
            </a: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17 сотрудников</a:t>
            </a:r>
            <a:endParaRPr sz="24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Масштаб: </a:t>
            </a: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Всероссийский</a:t>
            </a: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Особенности:</a:t>
            </a: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400"/>
              <a:buFont typeface="Spectral"/>
              <a:buChar char="●"/>
            </a:pPr>
            <a:r>
              <a:rPr lang="ru" sz="24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Единая информационная политика</a:t>
            </a:r>
            <a:endParaRPr sz="24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400"/>
              <a:buFont typeface="Spectral"/>
              <a:buChar char="●"/>
            </a:pPr>
            <a:r>
              <a:rPr lang="ru" sz="24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Структурная иерархия </a:t>
            </a:r>
            <a:endParaRPr sz="24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400"/>
              <a:buFont typeface="Spectral"/>
              <a:buChar char="●"/>
            </a:pPr>
            <a:r>
              <a:rPr lang="ru" sz="24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Разнообразие и инклюзивность </a:t>
            </a:r>
            <a:endParaRPr sz="24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400"/>
              <a:buFont typeface="Spectral"/>
              <a:buChar char="●"/>
            </a:pPr>
            <a:r>
              <a:rPr lang="ru" sz="24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Работа осуществляется за  счет гос. бюджета</a:t>
            </a:r>
            <a:endParaRPr sz="24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400"/>
              <a:buFont typeface="Spectral"/>
              <a:buChar char="●"/>
            </a:pPr>
            <a:r>
              <a:rPr lang="ru" sz="24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Согласование информации</a:t>
            </a:r>
            <a:endParaRPr sz="24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225" y="45141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225" y="445840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525" y="301175"/>
            <a:ext cx="2489250" cy="5079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43"/>
          <p:cNvSpPr txBox="1"/>
          <p:nvPr/>
        </p:nvSpPr>
        <p:spPr>
          <a:xfrm>
            <a:off x="3072000" y="76475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Зрелость процесса</a:t>
            </a:r>
            <a:endParaRPr/>
          </a:p>
        </p:txBody>
      </p:sp>
      <p:sp>
        <p:nvSpPr>
          <p:cNvPr id="555" name="Google Shape;555;p43"/>
          <p:cNvSpPr/>
          <p:nvPr/>
        </p:nvSpPr>
        <p:spPr>
          <a:xfrm>
            <a:off x="166400" y="613350"/>
            <a:ext cx="2804100" cy="4221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3"/>
          <p:cNvSpPr/>
          <p:nvPr/>
        </p:nvSpPr>
        <p:spPr>
          <a:xfrm>
            <a:off x="394453" y="1577252"/>
            <a:ext cx="2217000" cy="5808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4</a:t>
            </a:r>
            <a:endParaRPr sz="13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(Количественно-Управляемый)</a:t>
            </a:r>
            <a:endParaRPr sz="10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7" name="Google Shape;557;p43"/>
          <p:cNvSpPr txBox="1"/>
          <p:nvPr/>
        </p:nvSpPr>
        <p:spPr>
          <a:xfrm>
            <a:off x="294772" y="4336842"/>
            <a:ext cx="3330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Модель зрелости CMMI</a:t>
            </a:r>
            <a:endParaRPr sz="16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8" name="Google Shape;558;p43"/>
          <p:cNvSpPr/>
          <p:nvPr/>
        </p:nvSpPr>
        <p:spPr>
          <a:xfrm>
            <a:off x="394453" y="852197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5</a:t>
            </a:r>
            <a:endParaRPr sz="13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(Оптимизируемый)</a:t>
            </a:r>
            <a:endParaRPr sz="13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59" name="Google Shape;559;p43"/>
          <p:cNvSpPr/>
          <p:nvPr/>
        </p:nvSpPr>
        <p:spPr>
          <a:xfrm>
            <a:off x="394453" y="2302308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3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(Определенный)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0" name="Google Shape;560;p43"/>
          <p:cNvSpPr/>
          <p:nvPr/>
        </p:nvSpPr>
        <p:spPr>
          <a:xfrm>
            <a:off x="394453" y="3027352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2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(Управляемый)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1" name="Google Shape;561;p43"/>
          <p:cNvSpPr/>
          <p:nvPr/>
        </p:nvSpPr>
        <p:spPr>
          <a:xfrm>
            <a:off x="394453" y="3756133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1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(Начальный)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2" name="Google Shape;562;p43"/>
          <p:cNvSpPr/>
          <p:nvPr/>
        </p:nvSpPr>
        <p:spPr>
          <a:xfrm>
            <a:off x="3169400" y="613350"/>
            <a:ext cx="2804100" cy="4221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43"/>
          <p:cNvSpPr/>
          <p:nvPr/>
        </p:nvSpPr>
        <p:spPr>
          <a:xfrm>
            <a:off x="3397453" y="1577252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Поставщики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4" name="Google Shape;564;p43"/>
          <p:cNvSpPr txBox="1"/>
          <p:nvPr/>
        </p:nvSpPr>
        <p:spPr>
          <a:xfrm>
            <a:off x="3234350" y="4376305"/>
            <a:ext cx="3330600" cy="6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Зрелость процессов BPMN CBOK 3.0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5" name="Google Shape;565;p43"/>
          <p:cNvSpPr/>
          <p:nvPr/>
        </p:nvSpPr>
        <p:spPr>
          <a:xfrm>
            <a:off x="3397453" y="852197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Поставщики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6" name="Google Shape;566;p43"/>
          <p:cNvSpPr/>
          <p:nvPr/>
        </p:nvSpPr>
        <p:spPr>
          <a:xfrm>
            <a:off x="3397453" y="2302308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Поставщики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3397453" y="3027352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Поставщики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3397453" y="3756133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Поставщики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6173500" y="613350"/>
            <a:ext cx="2804100" cy="4221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43"/>
          <p:cNvSpPr txBox="1"/>
          <p:nvPr/>
        </p:nvSpPr>
        <p:spPr>
          <a:xfrm>
            <a:off x="5910250" y="4356506"/>
            <a:ext cx="3330600" cy="6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Оценка зрелости BPM от Gartner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1" name="Google Shape;571;p43"/>
          <p:cNvSpPr/>
          <p:nvPr/>
        </p:nvSpPr>
        <p:spPr>
          <a:xfrm>
            <a:off x="3398003" y="1575390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Level 3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</a:t>
            </a: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Architected)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2" name="Google Shape;572;p43"/>
          <p:cNvSpPr/>
          <p:nvPr/>
        </p:nvSpPr>
        <p:spPr>
          <a:xfrm>
            <a:off x="3398003" y="850334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Level 4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(Proactively managed)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3" name="Google Shape;573;p43"/>
          <p:cNvSpPr/>
          <p:nvPr/>
        </p:nvSpPr>
        <p:spPr>
          <a:xfrm>
            <a:off x="3398003" y="2300446"/>
            <a:ext cx="2217000" cy="5808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Level 2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(Controlled)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4" name="Google Shape;574;p43"/>
          <p:cNvSpPr/>
          <p:nvPr/>
        </p:nvSpPr>
        <p:spPr>
          <a:xfrm>
            <a:off x="3398003" y="3025490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Level 1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(Defined)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5" name="Google Shape;575;p43"/>
          <p:cNvSpPr/>
          <p:nvPr/>
        </p:nvSpPr>
        <p:spPr>
          <a:xfrm>
            <a:off x="3398003" y="3754271"/>
            <a:ext cx="2217000" cy="580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Level 0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(AD-HOC)</a:t>
            </a:r>
            <a:endParaRPr sz="13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6" name="Google Shape;576;p43"/>
          <p:cNvSpPr/>
          <p:nvPr/>
        </p:nvSpPr>
        <p:spPr>
          <a:xfrm>
            <a:off x="6352450" y="1432376"/>
            <a:ext cx="2446200" cy="4659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1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(Знание процессов)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7" name="Google Shape;577;p43"/>
          <p:cNvSpPr/>
          <p:nvPr/>
        </p:nvSpPr>
        <p:spPr>
          <a:xfrm>
            <a:off x="6352450" y="850325"/>
            <a:ext cx="2446200" cy="4659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0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(Понимание неэффективности)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8" name="Google Shape;578;p43"/>
          <p:cNvSpPr/>
          <p:nvPr/>
        </p:nvSpPr>
        <p:spPr>
          <a:xfrm>
            <a:off x="6352450" y="2014427"/>
            <a:ext cx="2446200" cy="465900"/>
          </a:xfrm>
          <a:prstGeom prst="roundRect">
            <a:avLst>
              <a:gd name="adj" fmla="val 16667"/>
            </a:avLst>
          </a:prstGeom>
          <a:solidFill>
            <a:schemeClr val="accent6">
              <a:lumMod val="40000"/>
              <a:lumOff val="60000"/>
            </a:schemeClr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2</a:t>
            </a:r>
            <a:endParaRPr sz="11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(Внутрипроцессная автоматизация и контроль)</a:t>
            </a:r>
            <a:endParaRPr sz="11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79" name="Google Shape;579;p43"/>
          <p:cNvSpPr/>
          <p:nvPr/>
        </p:nvSpPr>
        <p:spPr>
          <a:xfrm>
            <a:off x="6352450" y="2596468"/>
            <a:ext cx="2446200" cy="4659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3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(Межпроцессная автоматизация и контроль)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0" name="Google Shape;580;p43"/>
          <p:cNvSpPr/>
          <p:nvPr/>
        </p:nvSpPr>
        <p:spPr>
          <a:xfrm>
            <a:off x="6352450" y="3181510"/>
            <a:ext cx="2446200" cy="4659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4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(Управление цепочкой добавленной стоимости)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581" name="Google Shape;581;p43"/>
          <p:cNvSpPr/>
          <p:nvPr/>
        </p:nvSpPr>
        <p:spPr>
          <a:xfrm>
            <a:off x="6352450" y="3766535"/>
            <a:ext cx="2446200" cy="4659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Уровень 5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(Адаптивная структура бизнеса)</a:t>
            </a:r>
            <a:endParaRPr sz="1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 txBox="1"/>
          <p:nvPr/>
        </p:nvSpPr>
        <p:spPr>
          <a:xfrm>
            <a:off x="0" y="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BPMN “AS-IS” процесса «Подготовка и выпуск новостей»</a:t>
            </a:r>
            <a:endParaRPr/>
          </a:p>
        </p:txBody>
      </p:sp>
      <p:pic>
        <p:nvPicPr>
          <p:cNvPr id="587" name="Google Shape;5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00" y="554100"/>
            <a:ext cx="7791993" cy="4284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45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45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5"/>
          <p:cNvSpPr txBox="1"/>
          <p:nvPr/>
        </p:nvSpPr>
        <p:spPr>
          <a:xfrm>
            <a:off x="0" y="0"/>
            <a:ext cx="820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Возможности </a:t>
            </a:r>
            <a:r>
              <a:rPr lang="ru" sz="2400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улучшения и автоматизации </a:t>
            </a:r>
            <a:r>
              <a:rPr lang="ru" sz="24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процесса</a:t>
            </a:r>
            <a:endParaRPr dirty="0"/>
          </a:p>
        </p:txBody>
      </p:sp>
      <p:graphicFrame>
        <p:nvGraphicFramePr>
          <p:cNvPr id="596" name="Google Shape;596;p45"/>
          <p:cNvGraphicFramePr/>
          <p:nvPr>
            <p:extLst>
              <p:ext uri="{D42A27DB-BD31-4B8C-83A1-F6EECF244321}">
                <p14:modId xmlns:p14="http://schemas.microsoft.com/office/powerpoint/2010/main" val="1334359333"/>
              </p:ext>
            </p:extLst>
          </p:nvPr>
        </p:nvGraphicFramePr>
        <p:xfrm>
          <a:off x="483300" y="554100"/>
          <a:ext cx="7239000" cy="4389920"/>
        </p:xfrm>
        <a:graphic>
          <a:graphicData uri="http://schemas.openxmlformats.org/drawingml/2006/table">
            <a:tbl>
              <a:tblPr>
                <a:noFill/>
                <a:tableStyleId>{CE29B612-98D1-4C42-B90F-9B4888CC9C36}</a:tableStyleId>
              </a:tblPr>
              <a:tblGrid>
                <a:gridCol w="2137825"/>
                <a:gridCol w="5101175"/>
              </a:tblGrid>
              <a:tr h="30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Показатель оценки процесса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Возможности </a:t>
                      </a:r>
                      <a:r>
                        <a:rPr lang="ru" b="1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улучшения и автоматизации</a:t>
                      </a:r>
                      <a:endParaRPr b="1"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A5AF"/>
                    </a:solidFill>
                  </a:tcPr>
                </a:tc>
              </a:tr>
              <a:tr h="19686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Время подготовки</a:t>
                      </a:r>
                      <a:r>
                        <a:rPr lang="ru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 </a:t>
                      </a:r>
                      <a:endParaRPr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1.Сокращение издержек коммуникации между участниками процесса </a:t>
                      </a:r>
                      <a:endParaRPr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2.Ускорение процесса при помощи делегирования подходящих задач на ИИ (анализ информации в новостной теме и выделение новостных инфоповодов,) </a:t>
                      </a:r>
                      <a:endParaRPr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3.Объединение материала в одну новостную тему, чтобы снизить вероятность потери информации и четко разделить наложение процессов</a:t>
                      </a:r>
                      <a:endParaRPr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117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Частота выпуска новостей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1.Возможность ввести несколько новостей одновременно </a:t>
                      </a:r>
                      <a:endParaRPr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2.Сведение</a:t>
                      </a:r>
                      <a:r>
                        <a:rPr lang="ru" baseline="0" dirty="0" smtClean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 к минимуму возможности наложения процессов</a:t>
                      </a:r>
                      <a:endParaRPr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3.Предпроверка в целях снизить вероятность допущения ошибок в драфте (снижение длительности основной проверки) и разворота всего процесса либо в целях замены проверки</a:t>
                      </a:r>
                      <a:endParaRPr dirty="0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46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6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46"/>
          <p:cNvSpPr txBox="1"/>
          <p:nvPr/>
        </p:nvSpPr>
        <p:spPr>
          <a:xfrm>
            <a:off x="0" y="0"/>
            <a:ext cx="8205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Возможности улучшения процесса</a:t>
            </a:r>
            <a:endParaRPr/>
          </a:p>
        </p:txBody>
      </p:sp>
      <p:graphicFrame>
        <p:nvGraphicFramePr>
          <p:cNvPr id="605" name="Google Shape;605;p46"/>
          <p:cNvGraphicFramePr/>
          <p:nvPr/>
        </p:nvGraphicFramePr>
        <p:xfrm>
          <a:off x="483300" y="554100"/>
          <a:ext cx="7239000" cy="4389920"/>
        </p:xfrm>
        <a:graphic>
          <a:graphicData uri="http://schemas.openxmlformats.org/drawingml/2006/table">
            <a:tbl>
              <a:tblPr>
                <a:noFill/>
                <a:tableStyleId>{CE29B612-98D1-4C42-B90F-9B4888CC9C36}</a:tableStyleId>
              </a:tblPr>
              <a:tblGrid>
                <a:gridCol w="2137825"/>
                <a:gridCol w="5101175"/>
              </a:tblGrid>
              <a:tr h="309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Показатель оценки процесса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A5A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Возможности улучшения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6A5AF"/>
                    </a:solidFill>
                  </a:tcPr>
                </a:tc>
              </a:tr>
              <a:tr h="196860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Коэффициент качества</a:t>
                      </a:r>
                      <a:endParaRPr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34F5C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rPr>
                        <a:t>1</a:t>
                      </a:r>
                      <a:r>
                        <a:rPr lang="ru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.Добавление градации новостей по важности(база данных)</a:t>
                      </a:r>
                      <a:endParaRPr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2.Возможность проведения нескольких проверок в новостной теме одновременно(проверка на риски может выполняться параллельно)</a:t>
                      </a:r>
                      <a:endParaRPr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3.Исключение вероятности ошибки в последовательности процесса (человеческого фактора )</a:t>
                      </a:r>
                      <a:endParaRPr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1811750"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b="1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Коэффициент использования производственных мощностей</a:t>
                      </a:r>
                      <a:endParaRPr b="1"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1.Сведение к минимуму возможных разворотов процесса и неправильно проделанной работа, в случае не прохождения последних этапов проверок</a:t>
                      </a:r>
                      <a:endParaRPr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2.Добавление градации новостей по важности(база данных)</a:t>
                      </a:r>
                      <a:endParaRPr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marL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rgbClr val="134F5C"/>
                          </a:solidFill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3.Автоматическое оповещение необходимых лиц в случае необходимости(новость важная)</a:t>
                      </a:r>
                      <a:endParaRPr>
                        <a:solidFill>
                          <a:srgbClr val="134F5C"/>
                        </a:solidFill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134F5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7"/>
          <p:cNvSpPr txBox="1"/>
          <p:nvPr/>
        </p:nvSpPr>
        <p:spPr>
          <a:xfrm>
            <a:off x="0" y="0"/>
            <a:ext cx="914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BPMN “TO-BE” процесса «Подготовка и выпуск новостей»</a:t>
            </a:r>
            <a:endParaRPr/>
          </a:p>
        </p:txBody>
      </p:sp>
      <p:pic>
        <p:nvPicPr>
          <p:cNvPr id="611" name="Google Shape;6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250" y="554100"/>
            <a:ext cx="6808406" cy="186369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2" name="Google Shape;61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259" y="2417797"/>
            <a:ext cx="6836191" cy="23709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48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8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3936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525" y="42850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3936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5975" y="554100"/>
            <a:ext cx="30464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3936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525" y="42850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3936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5975" y="554100"/>
            <a:ext cx="3046475" cy="6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48"/>
          <p:cNvSpPr txBox="1"/>
          <p:nvPr/>
        </p:nvSpPr>
        <p:spPr>
          <a:xfrm>
            <a:off x="0" y="400950"/>
            <a:ext cx="820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ОТ  BPMN “AS-IS” К BPMN “TO-BE” </a:t>
            </a:r>
            <a:endParaRPr/>
          </a:p>
        </p:txBody>
      </p:sp>
      <p:sp>
        <p:nvSpPr>
          <p:cNvPr id="629" name="Google Shape;629;p48"/>
          <p:cNvSpPr txBox="1"/>
          <p:nvPr/>
        </p:nvSpPr>
        <p:spPr>
          <a:xfrm>
            <a:off x="158250" y="1019550"/>
            <a:ext cx="78888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 ходе работы было сделано следующее:</a:t>
            </a:r>
            <a:endParaRPr sz="18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AutoNum type="arabicPeriod"/>
            </a:pPr>
            <a:r>
              <a:rPr lang="ru" sz="18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Добавлено корпоративное приложение с внедренным искусственным интеллектом(обученная модель) </a:t>
            </a:r>
            <a:endParaRPr sz="18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AutoNum type="arabicPeriod"/>
            </a:pPr>
            <a:r>
              <a:rPr lang="ru" sz="18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Переквалифицирована и упрощена деятельность куратора при помощи внедренных технологий</a:t>
            </a:r>
            <a:endParaRPr sz="18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AutoNum type="arabicPeriod"/>
            </a:pPr>
            <a:r>
              <a:rPr lang="ru" sz="18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Сокращено время ручной проверки, за счет проведения предпроверок</a:t>
            </a:r>
            <a:endParaRPr sz="18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AutoNum type="arabicPeriod"/>
            </a:pPr>
            <a:r>
              <a:rPr lang="ru" sz="18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Сокращена длительность процесса за счет </a:t>
            </a:r>
            <a:endParaRPr sz="18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AutoNum type="arabicPeriod"/>
            </a:pPr>
            <a:r>
              <a:rPr lang="ru" sz="18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Добавлена база данных для материалов по инфоповодам</a:t>
            </a:r>
            <a:endParaRPr sz="18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49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9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3936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525" y="42850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3936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5975" y="554100"/>
            <a:ext cx="30464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3936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525" y="42850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3936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5975" y="554100"/>
            <a:ext cx="3046475" cy="6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49"/>
          <p:cNvSpPr txBox="1"/>
          <p:nvPr/>
        </p:nvSpPr>
        <p:spPr>
          <a:xfrm>
            <a:off x="0" y="400950"/>
            <a:ext cx="820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ОТ  BPMN “AS-IS” К BPMN “TO-BE” </a:t>
            </a:r>
            <a:endParaRPr/>
          </a:p>
        </p:txBody>
      </p:sp>
      <p:sp>
        <p:nvSpPr>
          <p:cNvPr id="646" name="Google Shape;646;p49"/>
          <p:cNvSpPr txBox="1"/>
          <p:nvPr/>
        </p:nvSpPr>
        <p:spPr>
          <a:xfrm>
            <a:off x="583950" y="1230450"/>
            <a:ext cx="7037400" cy="3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Для реализации нужно провести следующие мероприятия: </a:t>
            </a:r>
            <a:endParaRPr sz="17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Spectral"/>
              <a:buAutoNum type="arabicPeriod"/>
            </a:pPr>
            <a:r>
              <a:rPr lang="ru" sz="17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Создание корпоративного приложения</a:t>
            </a:r>
            <a:endParaRPr sz="17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Spectral"/>
              <a:buAutoNum type="arabicPeriod"/>
            </a:pPr>
            <a:r>
              <a:rPr lang="ru" sz="17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Внедрение ИИ, дообучение модели</a:t>
            </a:r>
            <a:endParaRPr sz="17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Spectral"/>
              <a:buAutoNum type="arabicPeriod"/>
            </a:pPr>
            <a:r>
              <a:rPr lang="ru" sz="17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Переквалификация корректоров либо сокращение штата </a:t>
            </a:r>
            <a:endParaRPr sz="17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Spectral"/>
              <a:buAutoNum type="arabicPeriod"/>
            </a:pPr>
            <a:r>
              <a:rPr lang="ru" sz="17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Обучение сотрудников использованию новых технологий</a:t>
            </a:r>
            <a:endParaRPr sz="17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А также ввести следующие технологические изменения:</a:t>
            </a:r>
            <a:endParaRPr sz="17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Spectral"/>
              <a:buAutoNum type="arabicPeriod"/>
            </a:pPr>
            <a:r>
              <a:rPr lang="ru" sz="17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Создание корпоративного приложения</a:t>
            </a:r>
            <a:endParaRPr sz="17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Spectral"/>
              <a:buAutoNum type="arabicPeriod"/>
            </a:pPr>
            <a:r>
              <a:rPr lang="ru" sz="17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Внедрение ИИ, дообучение модели</a:t>
            </a:r>
            <a:endParaRPr sz="17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Spectral"/>
              <a:buAutoNum type="arabicPeriod"/>
            </a:pPr>
            <a:r>
              <a:rPr lang="ru" sz="17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Переход организации на соответствующие цифровые сервисы</a:t>
            </a:r>
            <a:endParaRPr sz="17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50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50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1650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525" y="40564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1650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5975" y="325500"/>
            <a:ext cx="30464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1650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525" y="40564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1650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85975" y="325500"/>
            <a:ext cx="3046475" cy="6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0"/>
          <p:cNvSpPr txBox="1"/>
          <p:nvPr/>
        </p:nvSpPr>
        <p:spPr>
          <a:xfrm>
            <a:off x="0" y="172350"/>
            <a:ext cx="8205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ОТ  BPMN “AS-IS” К BPMN “TO-BE” </a:t>
            </a:r>
            <a:endParaRPr/>
          </a:p>
        </p:txBody>
      </p:sp>
      <p:sp>
        <p:nvSpPr>
          <p:cNvPr id="663" name="Google Shape;663;p50"/>
          <p:cNvSpPr txBox="1"/>
          <p:nvPr/>
        </p:nvSpPr>
        <p:spPr>
          <a:xfrm>
            <a:off x="0" y="577625"/>
            <a:ext cx="8205300" cy="43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Затраты на реализацию нашей системы: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Font typeface="Spectral"/>
              <a:buAutoNum type="arabicPeriod"/>
            </a:pPr>
            <a:r>
              <a:rPr lang="ru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Easy system:</a:t>
            </a: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Создание тг-бота с похожим функционалом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Средняя зарплата Фулл-стек разработчика на рынке * Количество месяцев работы + Риски(Задержки/Поломки) + Издержки(Налоги/Оборудование)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200 т.р. * 3 + 200 т.р. * 3 * 0.25 +200 т.р. = </a:t>
            </a:r>
            <a:r>
              <a:rPr lang="ru" b="1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950 т.р.</a:t>
            </a:r>
            <a:endParaRPr b="1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Font typeface="Spectral"/>
              <a:buAutoNum type="arabicPeriod"/>
            </a:pPr>
            <a:r>
              <a:rPr lang="ru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Middle system:</a:t>
            </a: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Создание Веб-сайта 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Ср. зарплата Бекенд разработчика * Количество месяцев работы + Ср. зарплата Фронтенд разработчика * Количество месяцев работы + Ср. зарплата ML-инженера * Количество месяцев работы + Риски(Задержки/Поломки) + Издержки(Налоги/Оборудование) 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150 т.р. * 2 + 150 т.р. * 2 +150 т.р. * 1 + 150 т.р. * 5 * 0,33 + 200 т.р. = </a:t>
            </a:r>
            <a:r>
              <a:rPr lang="ru" b="1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1200 т.р</a:t>
            </a: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9144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Font typeface="Spectral"/>
              <a:buAutoNum type="arabicPeriod"/>
            </a:pPr>
            <a:r>
              <a:rPr lang="ru" u="sng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Hard system:</a:t>
            </a: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Создание корпоративного приложения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Ср. зарплата Бекенд разработчика * Количество месяцев работы + Ср. зарплата Фронтенд разработчика * Количество месяцев работы + Ср. зарплата ML-инженера * Количество месяцев работы + Риски(Задержки/Поломки) + Издержки(Налоги/Оборудование) 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175 т.р. * 4 + 175 т.р. * 4 +175 т.р. * 2 + 150 т.р. * 10 * 0,15 + 387 т.р. = </a:t>
            </a:r>
            <a:r>
              <a:rPr lang="ru" b="1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2400 т.р</a:t>
            </a: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51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1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4625" y="4393650"/>
            <a:ext cx="986775" cy="62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8775" y="4293300"/>
            <a:ext cx="986775" cy="6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51"/>
          <p:cNvSpPr txBox="1"/>
          <p:nvPr/>
        </p:nvSpPr>
        <p:spPr>
          <a:xfrm>
            <a:off x="119050" y="206400"/>
            <a:ext cx="8042100" cy="463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ROI</a:t>
            </a:r>
            <a:endParaRPr sz="24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Выгода от проекта: Сокращение время-затратности процесса</a:t>
            </a:r>
            <a:r>
              <a:rPr lang="ru" sz="15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5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Среднее число новостей в день * кол-во часов затраченных на процесс при максимальных сроках проверок = Кол-во часов в день затраченных на выполнение процесса</a:t>
            </a:r>
            <a:endParaRPr sz="15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Текущие затраты времени на процесс:</a:t>
            </a:r>
            <a:r>
              <a:rPr lang="ru" sz="15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7,5 часов * 4 новости в день = </a:t>
            </a:r>
            <a:r>
              <a:rPr lang="ru" sz="1500" b="1" dirty="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30 часов в день</a:t>
            </a:r>
            <a:endParaRPr sz="1500" b="1" dirty="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Ожидаемые затраты времени после внедрения:  30 часов в день/ 5 часов = </a:t>
            </a:r>
            <a:r>
              <a:rPr lang="ru" sz="1500" b="1" dirty="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6 новостей в день</a:t>
            </a:r>
            <a:endParaRPr sz="1500" b="1" dirty="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Эффективность времени:</a:t>
            </a:r>
            <a:r>
              <a:rPr lang="ru" sz="15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6/4 = </a:t>
            </a:r>
            <a:r>
              <a:rPr lang="ru" sz="1500" b="1" dirty="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150%</a:t>
            </a:r>
            <a:endParaRPr sz="1500" b="1" dirty="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Экономия времени в год:</a:t>
            </a:r>
            <a:r>
              <a:rPr lang="ru" sz="15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248 * 4 *2,5 = </a:t>
            </a:r>
            <a:r>
              <a:rPr lang="ru" sz="1500" b="1" dirty="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2500 часов в год</a:t>
            </a:r>
            <a:endParaRPr sz="1500" b="1" dirty="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 денежном </a:t>
            </a:r>
            <a:r>
              <a:rPr lang="ru" sz="1500" b="1" dirty="0" smtClean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эквиваленте:</a:t>
            </a:r>
            <a:r>
              <a:rPr lang="ru" sz="15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</a:t>
            </a:r>
            <a:r>
              <a:rPr lang="ru" sz="1500" b="1" dirty="0" smtClean="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1016 </a:t>
            </a:r>
            <a:r>
              <a:rPr lang="ru" sz="1500" b="1" dirty="0">
                <a:solidFill>
                  <a:srgbClr val="990000"/>
                </a:solidFill>
                <a:latin typeface="Spectral"/>
                <a:ea typeface="Spectral"/>
                <a:cs typeface="Spectral"/>
                <a:sym typeface="Spectral"/>
              </a:rPr>
              <a:t>т.р  </a:t>
            </a:r>
            <a:endParaRPr sz="1500" b="1" dirty="0">
              <a:solidFill>
                <a:srgbClr val="99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Окупаемость проекта от 1 до 3 лет.</a:t>
            </a:r>
            <a:endParaRPr sz="24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2"/>
          <p:cNvSpPr txBox="1">
            <a:spLocks noGrp="1"/>
          </p:cNvSpPr>
          <p:nvPr>
            <p:ph type="title"/>
          </p:nvPr>
        </p:nvSpPr>
        <p:spPr>
          <a:xfrm>
            <a:off x="235052" y="-1659712"/>
            <a:ext cx="7698000" cy="44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 Бизнес-аналитик       Руководитель         Бизнес-аналитик</a:t>
            </a:r>
            <a:endParaRPr sz="2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679" name="Google Shape;679;p52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2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0852" y="2011263"/>
            <a:ext cx="1023157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0588" y="1032289"/>
            <a:ext cx="2046926" cy="307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100" y="1072137"/>
            <a:ext cx="2046924" cy="3071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41100" y="1032300"/>
            <a:ext cx="2046926" cy="315132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2"/>
          <p:cNvSpPr txBox="1">
            <a:spLocks noGrp="1"/>
          </p:cNvSpPr>
          <p:nvPr>
            <p:ph type="title"/>
          </p:nvPr>
        </p:nvSpPr>
        <p:spPr>
          <a:xfrm>
            <a:off x="667562" y="4111225"/>
            <a:ext cx="1872000" cy="10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Могушкова </a:t>
            </a:r>
            <a:endParaRPr sz="19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Фатима     </a:t>
            </a: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   </a:t>
            </a:r>
            <a:endParaRPr sz="2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86" name="Google Shape;686;p52"/>
          <p:cNvSpPr txBox="1">
            <a:spLocks noGrp="1"/>
          </p:cNvSpPr>
          <p:nvPr>
            <p:ph type="title"/>
          </p:nvPr>
        </p:nvSpPr>
        <p:spPr>
          <a:xfrm>
            <a:off x="3148062" y="4284897"/>
            <a:ext cx="1872000" cy="10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Ефимов</a:t>
            </a:r>
            <a:endParaRPr sz="19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Тимофей </a:t>
            </a:r>
            <a:endParaRPr sz="19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   </a:t>
            </a: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   </a:t>
            </a:r>
            <a:endParaRPr sz="2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687" name="Google Shape;687;p52"/>
          <p:cNvSpPr txBox="1">
            <a:spLocks noGrp="1"/>
          </p:cNvSpPr>
          <p:nvPr>
            <p:ph type="title"/>
          </p:nvPr>
        </p:nvSpPr>
        <p:spPr>
          <a:xfrm>
            <a:off x="5541100" y="4183625"/>
            <a:ext cx="2085900" cy="10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Хисамутдинова</a:t>
            </a:r>
            <a:endParaRPr sz="19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Эмилия   </a:t>
            </a: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    </a:t>
            </a:r>
            <a:endParaRPr sz="2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93475" y="363300"/>
            <a:ext cx="7438200" cy="44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Основные задачи: </a:t>
            </a: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Spectral"/>
              <a:buChar char="●"/>
            </a:pPr>
            <a:r>
              <a:rPr lang="ru" sz="20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Разработка и реализация единой информационной политики Министерства</a:t>
            </a:r>
            <a:endParaRPr sz="20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Spectral"/>
              <a:buChar char="●"/>
            </a:pPr>
            <a:r>
              <a:rPr lang="ru" sz="20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Информационное сопровождение участия представителей Министерства в публичных мероприятиях.</a:t>
            </a:r>
            <a:endParaRPr sz="20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Spectral"/>
              <a:buChar char="●"/>
            </a:pPr>
            <a:r>
              <a:rPr lang="ru" sz="20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Взаимодействие со СМИ</a:t>
            </a:r>
            <a:endParaRPr sz="20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Spectral"/>
              <a:buChar char="●"/>
            </a:pPr>
            <a:r>
              <a:rPr lang="ru" sz="20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Публикация материалов о работе министерства на официальном сайте</a:t>
            </a:r>
            <a:endParaRPr sz="20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Spectral"/>
              <a:buChar char="●"/>
            </a:pPr>
            <a:r>
              <a:rPr lang="ru" sz="20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Публикация данных в формате открытых данных.</a:t>
            </a:r>
            <a:endParaRPr sz="20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Spectral"/>
              <a:buChar char="●"/>
            </a:pPr>
            <a:r>
              <a:rPr lang="ru" sz="20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Рассмотрение запросов граждан, организаций</a:t>
            </a:r>
            <a:endParaRPr sz="20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000"/>
              <a:buFont typeface="Spectral"/>
              <a:buChar char="●"/>
            </a:pPr>
            <a:r>
              <a:rPr lang="ru" sz="20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Разработка и ведение медиаплана</a:t>
            </a:r>
            <a:endParaRPr sz="20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3"/>
          <p:cNvSpPr txBox="1"/>
          <p:nvPr/>
        </p:nvSpPr>
        <p:spPr>
          <a:xfrm>
            <a:off x="0" y="2217750"/>
            <a:ext cx="8205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СПАСИБО ЗА ВНИМАНИЕ!</a:t>
            </a:r>
            <a:endParaRPr sz="2400"/>
          </a:p>
        </p:txBody>
      </p:sp>
      <p:pic>
        <p:nvPicPr>
          <p:cNvPr id="693" name="Google Shape;693;p53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53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0852" y="2011263"/>
            <a:ext cx="1023157" cy="11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393400" y="105200"/>
            <a:ext cx="7524900" cy="491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Миссия организации: </a:t>
            </a:r>
            <a:r>
              <a:rPr lang="ru" sz="21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Формирование и развитие имиджа лучшей в мире платформы национального развития </a:t>
            </a:r>
            <a:endParaRPr sz="21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Видение: </a:t>
            </a:r>
            <a:r>
              <a:rPr lang="ru" sz="21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Управление внешних коммуникаций Министерства - штаб освещения деятельности национальной платформы развития</a:t>
            </a:r>
            <a:endParaRPr sz="21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Ценности:</a:t>
            </a:r>
            <a:endParaRPr sz="21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100"/>
              <a:buFont typeface="Spectral"/>
              <a:buChar char="●"/>
            </a:pPr>
            <a:r>
              <a:rPr lang="ru" sz="21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Патриотизм</a:t>
            </a:r>
            <a:endParaRPr sz="21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100"/>
              <a:buFont typeface="Spectral"/>
              <a:buChar char="●"/>
            </a:pPr>
            <a:r>
              <a:rPr lang="ru" sz="21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Достижение результата</a:t>
            </a:r>
            <a:endParaRPr sz="21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100"/>
              <a:buFont typeface="Spectral"/>
              <a:buChar char="●"/>
            </a:pPr>
            <a:r>
              <a:rPr lang="ru" sz="21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Мы - команда</a:t>
            </a:r>
            <a:endParaRPr sz="21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100"/>
              <a:buFont typeface="Spectral"/>
              <a:buChar char="●"/>
            </a:pPr>
            <a:r>
              <a:rPr lang="ru" sz="21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Собственное мнение</a:t>
            </a:r>
            <a:endParaRPr sz="21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100"/>
              <a:buFont typeface="Spectral"/>
              <a:buChar char="●"/>
            </a:pPr>
            <a:r>
              <a:rPr lang="ru" sz="21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Порядочность</a:t>
            </a:r>
            <a:endParaRPr sz="21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100"/>
              <a:buFont typeface="Spectral"/>
              <a:buChar char="●"/>
            </a:pPr>
            <a:r>
              <a:rPr lang="ru" sz="21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Постоянное развитие</a:t>
            </a:r>
            <a:endParaRPr sz="21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-344050" y="-291475"/>
            <a:ext cx="9144000" cy="11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Организационная структура</a:t>
            </a:r>
            <a:endParaRPr sz="2400" b="1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4">
            <a:alphaModFix/>
          </a:blip>
          <a:srcRect r="97060"/>
          <a:stretch/>
        </p:blipFill>
        <p:spPr>
          <a:xfrm>
            <a:off x="9089925" y="2011250"/>
            <a:ext cx="54075" cy="112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140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3033900" y="591475"/>
            <a:ext cx="2091600" cy="487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НАЧАЛЬНИК УПРАВЛЕНИЯ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3033900" y="1224625"/>
            <a:ext cx="2091600" cy="4878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ЗАМ. НАЧАЛЬНИКА УПРАВЛЕНИЯ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394125" y="4492850"/>
            <a:ext cx="20916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АНАЛИТИК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394125" y="3833500"/>
            <a:ext cx="20916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2 ДИЗАЙНЕР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394125" y="2514825"/>
            <a:ext cx="20916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НАЧАЛЬНИК ОТДЕЛА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394125" y="1855475"/>
            <a:ext cx="25683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ОТДЕЛ ИНТЕРНЕТ КОММУНИКАЦИЙ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394125" y="3174175"/>
            <a:ext cx="20916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ЗАМ.НАЧАЛЬНИКА ОТДЕЛА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3198650" y="4492839"/>
            <a:ext cx="17442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КУРАТОРЫ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3198650" y="3833498"/>
            <a:ext cx="17442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ГЛАВНЫЙ СПЕЦИАЛИСТ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198650" y="2514816"/>
            <a:ext cx="17442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НАЧАЛЬНИК ОТДЕЛА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3207650" y="1855475"/>
            <a:ext cx="17442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ПРЕСС-СЛУЖБА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3198650" y="3174157"/>
            <a:ext cx="17442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ЗАМ.НАЧАЛЬНИКА ОТДЕЛА</a:t>
            </a:r>
            <a:endParaRPr sz="120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5655775" y="4492850"/>
            <a:ext cx="20916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РАЙТЕРЫ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5655775" y="3833500"/>
            <a:ext cx="20916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ГЛАВНЫЙ СПЕЦИАЛИСТ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5655775" y="2514825"/>
            <a:ext cx="20916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НАЧАЛЬНИК ОТДЕЛА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5179075" y="1855475"/>
            <a:ext cx="25683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ОТДЕЛ ОБЩЕСТВЕННЫХ КОММУНИКАЦИЙ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5655775" y="3174175"/>
            <a:ext cx="2091600" cy="516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ЗАМ.НАЧАЛЬНИКА ОТДЕЛА</a:t>
            </a:r>
            <a:endParaRPr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cxnSp>
        <p:nvCxnSpPr>
          <p:cNvPr id="115" name="Google Shape;115;p18"/>
          <p:cNvCxnSpPr>
            <a:stCxn id="98" idx="2"/>
            <a:endCxn id="99" idx="0"/>
          </p:cNvCxnSpPr>
          <p:nvPr/>
        </p:nvCxnSpPr>
        <p:spPr>
          <a:xfrm>
            <a:off x="4079700" y="1079275"/>
            <a:ext cx="0" cy="1455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8"/>
          <p:cNvCxnSpPr>
            <a:stCxn id="103" idx="0"/>
            <a:endCxn id="99" idx="1"/>
          </p:cNvCxnSpPr>
          <p:nvPr/>
        </p:nvCxnSpPr>
        <p:spPr>
          <a:xfrm rot="10800000" flipH="1">
            <a:off x="1678275" y="1468475"/>
            <a:ext cx="1355700" cy="3870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8"/>
          <p:cNvCxnSpPr>
            <a:stCxn id="113" idx="0"/>
            <a:endCxn id="99" idx="3"/>
          </p:cNvCxnSpPr>
          <p:nvPr/>
        </p:nvCxnSpPr>
        <p:spPr>
          <a:xfrm rot="10800000">
            <a:off x="5125525" y="1468475"/>
            <a:ext cx="1337700" cy="3870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8"/>
          <p:cNvCxnSpPr>
            <a:stCxn id="99" idx="2"/>
            <a:endCxn id="108" idx="0"/>
          </p:cNvCxnSpPr>
          <p:nvPr/>
        </p:nvCxnSpPr>
        <p:spPr>
          <a:xfrm>
            <a:off x="4079700" y="1712425"/>
            <a:ext cx="0" cy="14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8"/>
          <p:cNvCxnSpPr>
            <a:stCxn id="102" idx="2"/>
            <a:endCxn id="104" idx="0"/>
          </p:cNvCxnSpPr>
          <p:nvPr/>
        </p:nvCxnSpPr>
        <p:spPr>
          <a:xfrm>
            <a:off x="1439925" y="3031125"/>
            <a:ext cx="0" cy="14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" name="Google Shape;120;p18"/>
          <p:cNvCxnSpPr/>
          <p:nvPr/>
        </p:nvCxnSpPr>
        <p:spPr>
          <a:xfrm>
            <a:off x="1423000" y="3690438"/>
            <a:ext cx="0" cy="14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>
            <a:stCxn id="104" idx="3"/>
          </p:cNvCxnSpPr>
          <p:nvPr/>
        </p:nvCxnSpPr>
        <p:spPr>
          <a:xfrm rot="10800000" flipH="1">
            <a:off x="2485725" y="3430825"/>
            <a:ext cx="179400" cy="15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/>
          <p:nvPr/>
        </p:nvCxnSpPr>
        <p:spPr>
          <a:xfrm>
            <a:off x="2655350" y="3427825"/>
            <a:ext cx="2400" cy="1328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8"/>
          <p:cNvCxnSpPr/>
          <p:nvPr/>
        </p:nvCxnSpPr>
        <p:spPr>
          <a:xfrm rot="10800000" flipH="1">
            <a:off x="2489300" y="4757725"/>
            <a:ext cx="179400" cy="15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8"/>
          <p:cNvCxnSpPr/>
          <p:nvPr/>
        </p:nvCxnSpPr>
        <p:spPr>
          <a:xfrm>
            <a:off x="4070750" y="2371738"/>
            <a:ext cx="0" cy="14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8"/>
          <p:cNvCxnSpPr/>
          <p:nvPr/>
        </p:nvCxnSpPr>
        <p:spPr>
          <a:xfrm>
            <a:off x="4070750" y="3031088"/>
            <a:ext cx="0" cy="14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8"/>
          <p:cNvCxnSpPr/>
          <p:nvPr/>
        </p:nvCxnSpPr>
        <p:spPr>
          <a:xfrm>
            <a:off x="4070750" y="3690438"/>
            <a:ext cx="0" cy="14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" name="Google Shape;127;p18"/>
          <p:cNvCxnSpPr/>
          <p:nvPr/>
        </p:nvCxnSpPr>
        <p:spPr>
          <a:xfrm>
            <a:off x="4070750" y="4349788"/>
            <a:ext cx="0" cy="14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18"/>
          <p:cNvCxnSpPr/>
          <p:nvPr/>
        </p:nvCxnSpPr>
        <p:spPr>
          <a:xfrm>
            <a:off x="6701575" y="2371738"/>
            <a:ext cx="0" cy="14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8"/>
          <p:cNvCxnSpPr/>
          <p:nvPr/>
        </p:nvCxnSpPr>
        <p:spPr>
          <a:xfrm>
            <a:off x="6701575" y="4349788"/>
            <a:ext cx="0" cy="14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6701575" y="3690425"/>
            <a:ext cx="0" cy="14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8"/>
          <p:cNvCxnSpPr/>
          <p:nvPr/>
        </p:nvCxnSpPr>
        <p:spPr>
          <a:xfrm>
            <a:off x="6701575" y="3031075"/>
            <a:ext cx="0" cy="143100"/>
          </a:xfrm>
          <a:prstGeom prst="straightConnector1">
            <a:avLst/>
          </a:prstGeom>
          <a:noFill/>
          <a:ln w="19050" cap="flat" cmpd="sng">
            <a:solidFill>
              <a:srgbClr val="134F5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311700" y="213350"/>
            <a:ext cx="710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PESTEL  анализ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5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/>
          <p:nvPr/>
        </p:nvSpPr>
        <p:spPr>
          <a:xfrm>
            <a:off x="308850" y="961400"/>
            <a:ext cx="3519000" cy="37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P - ПОЛИТИЧЕСКИЕ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Times"/>
              <a:buChar char="●"/>
            </a:pPr>
            <a:r>
              <a:rPr lang="ru" sz="1500" dirty="0">
                <a:solidFill>
                  <a:srgbClr val="134F5C"/>
                </a:solidFill>
                <a:latin typeface="Times"/>
                <a:ea typeface="Times"/>
                <a:cs typeface="Times"/>
                <a:sym typeface="Times"/>
              </a:rPr>
              <a:t>Введение и продление санкций в отношении различных медиаресурсов, компании, персон из экономической сферы и предпринимателей(-)</a:t>
            </a:r>
            <a:endParaRPr sz="1500" dirty="0">
              <a:solidFill>
                <a:srgbClr val="134F5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Times"/>
              <a:buChar char="●"/>
            </a:pPr>
            <a:r>
              <a:rPr lang="ru" u="sng" dirty="0">
                <a:solidFill>
                  <a:srgbClr val="134F5C"/>
                </a:solidFill>
                <a:latin typeface="Times"/>
                <a:ea typeface="Times"/>
                <a:cs typeface="Times"/>
                <a:sym typeface="Times"/>
              </a:rPr>
              <a:t>Политическая нестабильность в экономической среде(-+)</a:t>
            </a:r>
            <a:endParaRPr u="sng" dirty="0">
              <a:solidFill>
                <a:srgbClr val="134F5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Times"/>
              <a:buChar char="●"/>
            </a:pPr>
            <a:r>
              <a:rPr lang="ru" sz="1500" dirty="0">
                <a:solidFill>
                  <a:srgbClr val="134F5C"/>
                </a:solidFill>
                <a:latin typeface="Times"/>
                <a:ea typeface="Times"/>
                <a:cs typeface="Times"/>
                <a:sym typeface="Times"/>
              </a:rPr>
              <a:t>Напряженные международные отношения(-)</a:t>
            </a:r>
            <a:endParaRPr sz="1500" dirty="0">
              <a:solidFill>
                <a:srgbClr val="134F5C"/>
              </a:solidFill>
              <a:latin typeface="Times"/>
              <a:ea typeface="Times"/>
              <a:cs typeface="Times"/>
              <a:sym typeface="Times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"/>
              <a:buChar char="●"/>
            </a:pPr>
            <a:r>
              <a:rPr lang="ru" sz="1500" dirty="0">
                <a:solidFill>
                  <a:srgbClr val="134F5C"/>
                </a:solidFill>
                <a:latin typeface="Times"/>
                <a:ea typeface="Times"/>
                <a:cs typeface="Times"/>
                <a:sym typeface="Times"/>
              </a:rPr>
              <a:t>Международные визиты, плюс визиты гостевые</a:t>
            </a:r>
            <a:r>
              <a:rPr lang="ru" sz="1500" dirty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(+)</a:t>
            </a:r>
            <a:endParaRPr sz="15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0" name="Google Shape;140;p19"/>
          <p:cNvSpPr/>
          <p:nvPr/>
        </p:nvSpPr>
        <p:spPr>
          <a:xfrm>
            <a:off x="4306800" y="961400"/>
            <a:ext cx="3519000" cy="37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Е - ЭКОНОМИЧЕСКИЕ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Font typeface="Spectral"/>
              <a:buChar char="●"/>
            </a:pPr>
            <a:r>
              <a:rPr lang="ru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Государственное финансирование(+)</a:t>
            </a:r>
            <a:endParaRPr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Font typeface="Spectral"/>
              <a:buChar char="●"/>
            </a:pPr>
            <a:r>
              <a:rPr lang="ru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Международная торговля(+)</a:t>
            </a:r>
            <a:endParaRPr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Font typeface="Spectral"/>
              <a:buChar char="●"/>
            </a:pPr>
            <a:r>
              <a:rPr lang="ru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Нестабильный курс валют(+-)</a:t>
            </a:r>
            <a:endParaRPr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Font typeface="Spectral"/>
              <a:buChar char="●"/>
            </a:pPr>
            <a:r>
              <a:rPr lang="ru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Сложности экономического прогнозирования, сложности с подбором внешних экспертов(-)</a:t>
            </a:r>
            <a:endParaRPr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400"/>
              <a:buFont typeface="Spectral"/>
              <a:buChar char="●"/>
            </a:pPr>
            <a:r>
              <a:rPr lang="ru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Сложная взаимосвязь ключевых документов со стратегическими задачами в экономике при выделении итогового результата (-)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311700" y="213350"/>
            <a:ext cx="710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PESTEL  анализ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5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-4398150" y="-554975"/>
            <a:ext cx="475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08850" y="961400"/>
            <a:ext cx="3519000" cy="37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S - СОЦИАЛЬНЫЕ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Spectral"/>
              <a:buChar char="●"/>
            </a:pPr>
            <a:r>
              <a:rPr lang="ru" sz="1600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Общественное мнение(+) </a:t>
            </a:r>
            <a:endParaRPr sz="1600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Spectral"/>
              <a:buChar char="●"/>
            </a:pPr>
            <a:r>
              <a:rPr lang="ru" sz="16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Изменения в предпочтениях населения  способов получения информации. (+-) </a:t>
            </a:r>
            <a:endParaRPr sz="16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Spectral"/>
              <a:buChar char="●"/>
            </a:pPr>
            <a:r>
              <a:rPr lang="ru" sz="16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Заинтересованность граждан в экономической ситуации в стране(+) </a:t>
            </a:r>
            <a:endParaRPr sz="16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600"/>
              <a:buFont typeface="Spectral"/>
              <a:buChar char="●"/>
            </a:pPr>
            <a:r>
              <a:rPr lang="ru" sz="16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Потребность граждан в простом донесение информации до них (+-)</a:t>
            </a:r>
            <a:endParaRPr sz="1600"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4306800" y="961400"/>
            <a:ext cx="3519000" cy="37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Т - ТЕХНОЛОГИЧЕСКИЕ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Spectral"/>
              <a:buChar char="●"/>
            </a:pPr>
            <a:r>
              <a:rPr lang="ru" sz="17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Появление новых цифровых каналов для распространение информации(+) </a:t>
            </a:r>
            <a:endParaRPr sz="17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Spectral"/>
              <a:buChar char="●"/>
            </a:pPr>
            <a:r>
              <a:rPr lang="ru" sz="1700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Развитие искусственного интеллекта(+) </a:t>
            </a:r>
            <a:endParaRPr sz="1700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Spectral"/>
              <a:buChar char="●"/>
            </a:pPr>
            <a:r>
              <a:rPr lang="ru" sz="17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Тенденция к кибер атакам (-)</a:t>
            </a:r>
            <a:endParaRPr sz="17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700"/>
              <a:buFont typeface="Spectral"/>
              <a:buChar char="●"/>
            </a:pPr>
            <a:r>
              <a:rPr lang="ru" sz="17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Автоматизация рабочих процессов(+)</a:t>
            </a:r>
            <a:endParaRPr sz="17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311700" y="213350"/>
            <a:ext cx="710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PESTEL  анализ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 rotWithShape="1">
          <a:blip r:embed="rId3">
            <a:alphaModFix/>
          </a:blip>
          <a:srcRect l="14005" t="-1071" r="72105"/>
          <a:stretch/>
        </p:blipFill>
        <p:spPr>
          <a:xfrm>
            <a:off x="8205550" y="-55300"/>
            <a:ext cx="938450" cy="5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20852" y="2011250"/>
            <a:ext cx="1023157" cy="11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 txBox="1"/>
          <p:nvPr/>
        </p:nvSpPr>
        <p:spPr>
          <a:xfrm>
            <a:off x="-4398150" y="-554975"/>
            <a:ext cx="475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308850" y="961400"/>
            <a:ext cx="3519000" cy="37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Е - ЭКОЛОГИЧЕСКИЕ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Char char="●"/>
            </a:pPr>
            <a:r>
              <a:rPr lang="ru" sz="1800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Чрезвычайная ситуация или кризис в стране (пандемия, наводнение, пожары и т.п)(-) </a:t>
            </a:r>
            <a:endParaRPr sz="1800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Char char="●"/>
            </a:pPr>
            <a:r>
              <a:rPr lang="ru" sz="18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Тренд на зеленые инвестиции(+) </a:t>
            </a:r>
            <a:endParaRPr sz="18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Char char="●"/>
            </a:pPr>
            <a:r>
              <a:rPr lang="ru" sz="18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Тренд на осознанное потребление (+)</a:t>
            </a:r>
            <a:endParaRPr sz="18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800"/>
              <a:buFont typeface="Spectral"/>
              <a:buChar char="●"/>
            </a:pPr>
            <a:r>
              <a:rPr lang="ru" sz="18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ESG концепция (+)</a:t>
            </a:r>
            <a:endParaRPr sz="20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4306800" y="961400"/>
            <a:ext cx="3519000" cy="3720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134F5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L - ПРАВОВЫЕ</a:t>
            </a: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Spectral"/>
              <a:buChar char="●"/>
            </a:pPr>
            <a:r>
              <a:rPr lang="ru" sz="15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Изменение в законодательстве Российской Федерации(-+)</a:t>
            </a:r>
            <a:endParaRPr sz="15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Spectral"/>
              <a:buChar char="●"/>
            </a:pPr>
            <a:r>
              <a:rPr lang="ru" sz="1500" u="sng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Требования к прозрачности и отчетности(+)</a:t>
            </a:r>
            <a:endParaRPr sz="1500" u="sng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Spectral"/>
              <a:buChar char="●"/>
            </a:pPr>
            <a:r>
              <a:rPr lang="ru" sz="15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Действие закона о защите персональных данных и авторских прав(+)</a:t>
            </a:r>
            <a:endParaRPr sz="15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1500"/>
              <a:buFont typeface="Spectral"/>
              <a:buChar char="●"/>
            </a:pPr>
            <a:r>
              <a:rPr lang="ru" sz="1500" dirty="0">
                <a:solidFill>
                  <a:srgbClr val="134F5C"/>
                </a:solidFill>
                <a:latin typeface="Spectral"/>
                <a:ea typeface="Spectral"/>
                <a:cs typeface="Spectral"/>
                <a:sym typeface="Spectral"/>
              </a:rPr>
              <a:t>Несостыковка публикаций на regulation.gov.ru(-)</a:t>
            </a:r>
            <a:endParaRPr sz="15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134F5C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2505</Words>
  <Application>Microsoft Office PowerPoint</Application>
  <PresentationFormat>Экран (16:9)</PresentationFormat>
  <Paragraphs>602</Paragraphs>
  <Slides>40</Slides>
  <Notes>40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40</vt:i4>
      </vt:variant>
    </vt:vector>
  </HeadingPairs>
  <TitlesOfParts>
    <vt:vector size="44" baseType="lpstr">
      <vt:lpstr>Arial</vt:lpstr>
      <vt:lpstr>Times</vt:lpstr>
      <vt:lpstr>Spectral</vt:lpstr>
      <vt:lpstr>Simple Light</vt:lpstr>
      <vt:lpstr>Управление внешних коммуникаций Министерства экономического развития РФ  </vt:lpstr>
      <vt:lpstr>Цель проекта:  Совершенствование и ускорение деятельности организации  Задачи проекта:  Моделирование и описание деятельности организации  Сбор и анализ информации об объекте исследования  Предварительная  диагностика организации Выбрать и аргументировать методологию моделирования Моделирование организационной структуры, процессов верхнего уровня, обобщенной модели деятельности Провести анализ бизнес-процесса и выделить основные проблемы, критерии его оптимизации </vt:lpstr>
      <vt:lpstr>Отрасль:  Экономическая Структура организации: 17 сотрудников Масштаб:  Всероссийский  Особенности: Единая информационная политика Структурная иерархия  Разнообразие и инклюзивность  Работа осуществляется за  счет гос. бюджета Согласование информации   </vt:lpstr>
      <vt:lpstr>Основные задачи:  Разработка и реализация единой информационной политики Министерства Информационное сопровождение участия представителей Министерства в публичных мероприятиях. Взаимодействие со СМИ Публикация материалов о работе министерства на официальном сайте Публикация данных в формате открытых данных. Рассмотрение запросов граждан, организаций Разработка и ведение медиаплана </vt:lpstr>
      <vt:lpstr>Миссия организации: Формирование и развитие имиджа лучшей в мире платформы национального развития   Видение: Управление внешних коммуникаций Министерства - штаб освещения деятельности национальной платформы развития  Ценности: Патриотизм Достижение результата Мы - команда Собственное мнение Порядочность Постоянное развитие</vt:lpstr>
      <vt:lpstr>Организационная структура</vt:lpstr>
      <vt:lpstr>PESTEL  анализ</vt:lpstr>
      <vt:lpstr>PESTEL  анализ</vt:lpstr>
      <vt:lpstr>PESTEL  анализ</vt:lpstr>
      <vt:lpstr>SWOT  анализ</vt:lpstr>
      <vt:lpstr>SWOT  анализ</vt:lpstr>
      <vt:lpstr>SWOT  анализ</vt:lpstr>
      <vt:lpstr>Презентация PowerPoint</vt:lpstr>
      <vt:lpstr>Презентация PowerPoint</vt:lpstr>
      <vt:lpstr>Дерево целей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Детализация целей</vt:lpstr>
      <vt:lpstr>Презентация PowerPoint</vt:lpstr>
      <vt:lpstr>Система Сбалансированных Показателей </vt:lpstr>
      <vt:lpstr>VAD-диаграмма</vt:lpstr>
      <vt:lpstr>Презентация PowerPoint</vt:lpstr>
      <vt:lpstr>Презентация PowerPoint</vt:lpstr>
      <vt:lpstr>Презентация PowerPoint</vt:lpstr>
      <vt:lpstr>Матрица ответственности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 Бизнес-аналитик       Руководитель         Бизнес-аналитик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Управление внешних коммуникаций Министерства экономического развития РФ  </dc:title>
  <cp:lastModifiedBy>Пользователь</cp:lastModifiedBy>
  <cp:revision>12</cp:revision>
  <dcterms:modified xsi:type="dcterms:W3CDTF">2025-03-25T07:31:38Z</dcterms:modified>
</cp:coreProperties>
</file>